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8274050"/>
  <p:notesSz cx="12192000" cy="82740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4" d="100"/>
          <a:sy n="34" d="100"/>
        </p:scale>
        <p:origin x="186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壽美子 福永" userId="e94cce34ff20b237" providerId="LiveId" clId="{8FBCDDC9-EA16-4A4C-AB7E-F09C7FC04E23}"/>
    <pc:docChg chg="addSld">
      <pc:chgData name="壽美子 福永" userId="e94cce34ff20b237" providerId="LiveId" clId="{8FBCDDC9-EA16-4A4C-AB7E-F09C7FC04E23}" dt="2025-05-15T23:00:11.517" v="4" actId="680"/>
      <pc:docMkLst>
        <pc:docMk/>
      </pc:docMkLst>
      <pc:sldChg chg="new">
        <pc:chgData name="壽美子 福永" userId="e94cce34ff20b237" providerId="LiveId" clId="{8FBCDDC9-EA16-4A4C-AB7E-F09C7FC04E23}" dt="2025-05-15T23:00:10.380" v="0" actId="680"/>
        <pc:sldMkLst>
          <pc:docMk/>
          <pc:sldMk cId="202824005" sldId="266"/>
        </pc:sldMkLst>
      </pc:sldChg>
      <pc:sldChg chg="new">
        <pc:chgData name="壽美子 福永" userId="e94cce34ff20b237" providerId="LiveId" clId="{8FBCDDC9-EA16-4A4C-AB7E-F09C7FC04E23}" dt="2025-05-15T23:00:10.934" v="1" actId="680"/>
        <pc:sldMkLst>
          <pc:docMk/>
          <pc:sldMk cId="1097122058" sldId="267"/>
        </pc:sldMkLst>
      </pc:sldChg>
      <pc:sldChg chg="new">
        <pc:chgData name="壽美子 福永" userId="e94cce34ff20b237" providerId="LiveId" clId="{8FBCDDC9-EA16-4A4C-AB7E-F09C7FC04E23}" dt="2025-05-15T23:00:11.124" v="2" actId="680"/>
        <pc:sldMkLst>
          <pc:docMk/>
          <pc:sldMk cId="2555579891" sldId="268"/>
        </pc:sldMkLst>
      </pc:sldChg>
      <pc:sldChg chg="new">
        <pc:chgData name="壽美子 福永" userId="e94cce34ff20b237" providerId="LiveId" clId="{8FBCDDC9-EA16-4A4C-AB7E-F09C7FC04E23}" dt="2025-05-15T23:00:11.319" v="3" actId="680"/>
        <pc:sldMkLst>
          <pc:docMk/>
          <pc:sldMk cId="3817355188" sldId="269"/>
        </pc:sldMkLst>
      </pc:sldChg>
      <pc:sldChg chg="new">
        <pc:chgData name="壽美子 福永" userId="e94cce34ff20b237" providerId="LiveId" clId="{8FBCDDC9-EA16-4A4C-AB7E-F09C7FC04E23}" dt="2025-05-15T23:00:11.517" v="4" actId="680"/>
        <pc:sldMkLst>
          <pc:docMk/>
          <pc:sldMk cId="3786731696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093C61"/>
                </a:solidFill>
                <a:latin typeface="Meiryo"/>
                <a:cs typeface="Meiry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D6090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093C61"/>
                </a:solidFill>
                <a:latin typeface="Meiryo"/>
                <a:cs typeface="Meiry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D6090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093C61"/>
                </a:solidFill>
                <a:latin typeface="Meiryo"/>
                <a:cs typeface="Meiry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D6090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093C61"/>
                </a:solidFill>
                <a:latin typeface="Meiryo"/>
                <a:cs typeface="Meiry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D6090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D6090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299" y="385445"/>
            <a:ext cx="7645400" cy="542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093C61"/>
                </a:solidFill>
                <a:latin typeface="Meiryo"/>
                <a:cs typeface="Meiry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8299" y="6486473"/>
            <a:ext cx="385445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D6090"/>
                </a:solidFill>
                <a:latin typeface="SimSun"/>
                <a:cs typeface="SimSun"/>
              </a:defRPr>
            </a:lvl1pPr>
          </a:lstStyle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59" y="438911"/>
            <a:ext cx="8507095" cy="1240790"/>
          </a:xfrm>
          <a:custGeom>
            <a:avLst/>
            <a:gdLst/>
            <a:ahLst/>
            <a:cxnLst/>
            <a:rect l="l" t="t" r="r" b="b"/>
            <a:pathLst>
              <a:path w="8507095" h="1240789">
                <a:moveTo>
                  <a:pt x="4879848" y="771144"/>
                </a:moveTo>
                <a:lnTo>
                  <a:pt x="4407408" y="771144"/>
                </a:lnTo>
                <a:lnTo>
                  <a:pt x="4407408" y="777240"/>
                </a:lnTo>
                <a:lnTo>
                  <a:pt x="3992880" y="777240"/>
                </a:lnTo>
                <a:lnTo>
                  <a:pt x="3992880" y="816864"/>
                </a:lnTo>
                <a:lnTo>
                  <a:pt x="3648456" y="816864"/>
                </a:lnTo>
                <a:lnTo>
                  <a:pt x="3648456" y="789432"/>
                </a:lnTo>
                <a:lnTo>
                  <a:pt x="3236976" y="789432"/>
                </a:lnTo>
                <a:lnTo>
                  <a:pt x="3236976" y="786384"/>
                </a:lnTo>
                <a:lnTo>
                  <a:pt x="2822448" y="786384"/>
                </a:lnTo>
                <a:lnTo>
                  <a:pt x="2822448" y="771144"/>
                </a:lnTo>
                <a:lnTo>
                  <a:pt x="2410968" y="771144"/>
                </a:lnTo>
                <a:lnTo>
                  <a:pt x="2353056" y="771144"/>
                </a:lnTo>
                <a:lnTo>
                  <a:pt x="1938528" y="771144"/>
                </a:lnTo>
                <a:lnTo>
                  <a:pt x="1938528" y="1237488"/>
                </a:lnTo>
                <a:lnTo>
                  <a:pt x="3172968" y="1237488"/>
                </a:lnTo>
                <a:lnTo>
                  <a:pt x="3172968" y="1240536"/>
                </a:lnTo>
                <a:lnTo>
                  <a:pt x="3648456" y="1240536"/>
                </a:lnTo>
                <a:lnTo>
                  <a:pt x="3648456" y="1219200"/>
                </a:lnTo>
                <a:lnTo>
                  <a:pt x="3992880" y="1219200"/>
                </a:lnTo>
                <a:lnTo>
                  <a:pt x="3992880" y="1240536"/>
                </a:lnTo>
                <a:lnTo>
                  <a:pt x="4474464" y="1240536"/>
                </a:lnTo>
                <a:lnTo>
                  <a:pt x="4474464" y="1237488"/>
                </a:lnTo>
                <a:lnTo>
                  <a:pt x="4879848" y="1237488"/>
                </a:lnTo>
                <a:lnTo>
                  <a:pt x="4879848" y="771144"/>
                </a:lnTo>
                <a:close/>
              </a:path>
              <a:path w="8507095" h="1240789">
                <a:moveTo>
                  <a:pt x="5239512" y="792480"/>
                </a:moveTo>
                <a:lnTo>
                  <a:pt x="4885944" y="792480"/>
                </a:lnTo>
                <a:lnTo>
                  <a:pt x="4885944" y="1219200"/>
                </a:lnTo>
                <a:lnTo>
                  <a:pt x="5239512" y="1219200"/>
                </a:lnTo>
                <a:lnTo>
                  <a:pt x="5239512" y="792480"/>
                </a:lnTo>
                <a:close/>
              </a:path>
              <a:path w="8507095" h="1240789">
                <a:moveTo>
                  <a:pt x="6525768" y="768096"/>
                </a:moveTo>
                <a:lnTo>
                  <a:pt x="6056376" y="768096"/>
                </a:lnTo>
                <a:lnTo>
                  <a:pt x="6056376" y="771144"/>
                </a:lnTo>
                <a:lnTo>
                  <a:pt x="5708904" y="771144"/>
                </a:lnTo>
                <a:lnTo>
                  <a:pt x="5654040" y="771144"/>
                </a:lnTo>
                <a:lnTo>
                  <a:pt x="5248656" y="771144"/>
                </a:lnTo>
                <a:lnTo>
                  <a:pt x="5248656" y="1240536"/>
                </a:lnTo>
                <a:lnTo>
                  <a:pt x="5708904" y="1240536"/>
                </a:lnTo>
                <a:lnTo>
                  <a:pt x="5708904" y="1237488"/>
                </a:lnTo>
                <a:lnTo>
                  <a:pt x="6056376" y="1237488"/>
                </a:lnTo>
                <a:lnTo>
                  <a:pt x="6108192" y="1237488"/>
                </a:lnTo>
                <a:lnTo>
                  <a:pt x="6525768" y="1237488"/>
                </a:lnTo>
                <a:lnTo>
                  <a:pt x="6525768" y="768096"/>
                </a:lnTo>
                <a:close/>
              </a:path>
              <a:path w="8507095" h="1240789">
                <a:moveTo>
                  <a:pt x="8506968" y="12192"/>
                </a:moveTo>
                <a:lnTo>
                  <a:pt x="8506968" y="12192"/>
                </a:lnTo>
                <a:lnTo>
                  <a:pt x="6376416" y="12192"/>
                </a:lnTo>
                <a:lnTo>
                  <a:pt x="6376416" y="0"/>
                </a:lnTo>
                <a:lnTo>
                  <a:pt x="0" y="0"/>
                </a:lnTo>
                <a:lnTo>
                  <a:pt x="0" y="594360"/>
                </a:lnTo>
                <a:lnTo>
                  <a:pt x="6376416" y="594360"/>
                </a:lnTo>
                <a:lnTo>
                  <a:pt x="6376416" y="576072"/>
                </a:lnTo>
                <a:lnTo>
                  <a:pt x="6851904" y="576072"/>
                </a:lnTo>
                <a:lnTo>
                  <a:pt x="6851904" y="591312"/>
                </a:lnTo>
                <a:lnTo>
                  <a:pt x="7391400" y="591312"/>
                </a:lnTo>
                <a:lnTo>
                  <a:pt x="7449312" y="591312"/>
                </a:lnTo>
                <a:lnTo>
                  <a:pt x="7973568" y="591312"/>
                </a:lnTo>
                <a:lnTo>
                  <a:pt x="7973568" y="588264"/>
                </a:lnTo>
                <a:lnTo>
                  <a:pt x="8506968" y="588264"/>
                </a:lnTo>
                <a:lnTo>
                  <a:pt x="8506968" y="12192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39702" y="1113002"/>
            <a:ext cx="7112634" cy="1257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3650" b="1" spc="-440" dirty="0">
                <a:solidFill>
                  <a:srgbClr val="093C61"/>
                </a:solidFill>
                <a:latin typeface="BIZ UDPGothic"/>
                <a:cs typeface="BIZ UDPGothic"/>
              </a:rPr>
              <a:t>集客課題の分析と改善策</a:t>
            </a:r>
            <a:endParaRPr sz="3650">
              <a:latin typeface="BIZ UDPGothic"/>
              <a:cs typeface="BIZ UDPGothic"/>
            </a:endParaRPr>
          </a:p>
          <a:p>
            <a:pPr algn="ctr">
              <a:lnSpc>
                <a:spcPct val="100000"/>
              </a:lnSpc>
              <a:spcBef>
                <a:spcPts val="2370"/>
              </a:spcBef>
            </a:pPr>
            <a:r>
              <a:rPr sz="2450" spc="-300" dirty="0">
                <a:solidFill>
                  <a:srgbClr val="1D6090"/>
                </a:solidFill>
                <a:latin typeface="SimSun"/>
                <a:cs typeface="SimSun"/>
              </a:rPr>
              <a:t>現在</a:t>
            </a:r>
            <a:r>
              <a:rPr sz="2400" b="1" spc="-210" dirty="0">
                <a:solidFill>
                  <a:srgbClr val="DB2525"/>
                </a:solidFill>
                <a:latin typeface="Cambria"/>
                <a:cs typeface="Cambria"/>
              </a:rPr>
              <a:t>30%</a:t>
            </a:r>
            <a:r>
              <a:rPr sz="2450" spc="-300" dirty="0">
                <a:solidFill>
                  <a:srgbClr val="1D6090"/>
                </a:solidFill>
                <a:latin typeface="SimSun"/>
                <a:cs typeface="SimSun"/>
              </a:rPr>
              <a:t>の充足率を</a:t>
            </a:r>
            <a:r>
              <a:rPr sz="2400" b="1" spc="-55" dirty="0">
                <a:solidFill>
                  <a:srgbClr val="2562EB"/>
                </a:solidFill>
                <a:latin typeface="Arial"/>
                <a:cs typeface="Arial"/>
              </a:rPr>
              <a:t>80-</a:t>
            </a:r>
            <a:r>
              <a:rPr sz="2400" b="1" spc="-75" dirty="0">
                <a:solidFill>
                  <a:srgbClr val="2562EB"/>
                </a:solidFill>
                <a:latin typeface="Arial"/>
                <a:cs typeface="Arial"/>
              </a:rPr>
              <a:t>90%</a:t>
            </a:r>
            <a:r>
              <a:rPr sz="2450" spc="-315" dirty="0">
                <a:solidFill>
                  <a:srgbClr val="1D6090"/>
                </a:solidFill>
                <a:latin typeface="SimSun"/>
                <a:cs typeface="SimSun"/>
              </a:rPr>
              <a:t>へ向上させるための戦略提案</a:t>
            </a:r>
            <a:endParaRPr sz="245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334875" cy="7000875"/>
            <a:chOff x="0" y="0"/>
            <a:chExt cx="12334875" cy="70008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72374" y="3190874"/>
              <a:ext cx="4619625" cy="3667125"/>
            </a:xfrm>
            <a:custGeom>
              <a:avLst/>
              <a:gdLst/>
              <a:ahLst/>
              <a:cxnLst/>
              <a:rect l="l" t="t" r="r" b="b"/>
              <a:pathLst>
                <a:path w="4619625" h="3667125">
                  <a:moveTo>
                    <a:pt x="0" y="3667125"/>
                  </a:moveTo>
                  <a:lnTo>
                    <a:pt x="275" y="3622119"/>
                  </a:lnTo>
                  <a:lnTo>
                    <a:pt x="1103" y="3577128"/>
                  </a:lnTo>
                  <a:lnTo>
                    <a:pt x="2484" y="3532151"/>
                  </a:lnTo>
                  <a:lnTo>
                    <a:pt x="4416" y="3487187"/>
                  </a:lnTo>
                  <a:lnTo>
                    <a:pt x="6900" y="3442250"/>
                  </a:lnTo>
                  <a:lnTo>
                    <a:pt x="9935" y="3397354"/>
                  </a:lnTo>
                  <a:lnTo>
                    <a:pt x="13521" y="3352498"/>
                  </a:lnTo>
                  <a:lnTo>
                    <a:pt x="17657" y="3307683"/>
                  </a:lnTo>
                  <a:lnTo>
                    <a:pt x="22343" y="3262922"/>
                  </a:lnTo>
                  <a:lnTo>
                    <a:pt x="27577" y="3218229"/>
                  </a:lnTo>
                  <a:lnTo>
                    <a:pt x="33359" y="3173603"/>
                  </a:lnTo>
                  <a:lnTo>
                    <a:pt x="39689" y="3129045"/>
                  </a:lnTo>
                  <a:lnTo>
                    <a:pt x="46565" y="3084568"/>
                  </a:lnTo>
                  <a:lnTo>
                    <a:pt x="53986" y="3040185"/>
                  </a:lnTo>
                  <a:lnTo>
                    <a:pt x="61952" y="2995897"/>
                  </a:lnTo>
                  <a:lnTo>
                    <a:pt x="70461" y="2951703"/>
                  </a:lnTo>
                  <a:lnTo>
                    <a:pt x="79512" y="2907617"/>
                  </a:lnTo>
                  <a:lnTo>
                    <a:pt x="89102" y="2863652"/>
                  </a:lnTo>
                  <a:lnTo>
                    <a:pt x="99230" y="2819808"/>
                  </a:lnTo>
                  <a:lnTo>
                    <a:pt x="109897" y="2776085"/>
                  </a:lnTo>
                  <a:lnTo>
                    <a:pt x="121101" y="2732496"/>
                  </a:lnTo>
                  <a:lnTo>
                    <a:pt x="132836" y="2689055"/>
                  </a:lnTo>
                  <a:lnTo>
                    <a:pt x="145104" y="2645760"/>
                  </a:lnTo>
                  <a:lnTo>
                    <a:pt x="157904" y="2602614"/>
                  </a:lnTo>
                  <a:lnTo>
                    <a:pt x="171233" y="2559627"/>
                  </a:lnTo>
                  <a:lnTo>
                    <a:pt x="185085" y="2516813"/>
                  </a:lnTo>
                  <a:lnTo>
                    <a:pt x="199463" y="2474173"/>
                  </a:lnTo>
                  <a:lnTo>
                    <a:pt x="214364" y="2431707"/>
                  </a:lnTo>
                  <a:lnTo>
                    <a:pt x="229786" y="2389426"/>
                  </a:lnTo>
                  <a:lnTo>
                    <a:pt x="245722" y="2347344"/>
                  </a:lnTo>
                  <a:lnTo>
                    <a:pt x="262174" y="2305460"/>
                  </a:lnTo>
                  <a:lnTo>
                    <a:pt x="279142" y="2263776"/>
                  </a:lnTo>
                  <a:lnTo>
                    <a:pt x="296619" y="2222302"/>
                  </a:lnTo>
                  <a:lnTo>
                    <a:pt x="314602" y="2181053"/>
                  </a:lnTo>
                  <a:lnTo>
                    <a:pt x="333089" y="2140027"/>
                  </a:lnTo>
                  <a:lnTo>
                    <a:pt x="352081" y="2099225"/>
                  </a:lnTo>
                  <a:lnTo>
                    <a:pt x="371573" y="2058660"/>
                  </a:lnTo>
                  <a:lnTo>
                    <a:pt x="391558" y="2018342"/>
                  </a:lnTo>
                  <a:lnTo>
                    <a:pt x="412037" y="1978274"/>
                  </a:lnTo>
                  <a:lnTo>
                    <a:pt x="433009" y="1938453"/>
                  </a:lnTo>
                  <a:lnTo>
                    <a:pt x="454467" y="1898893"/>
                  </a:lnTo>
                  <a:lnTo>
                    <a:pt x="476406" y="1859604"/>
                  </a:lnTo>
                  <a:lnTo>
                    <a:pt x="498826" y="1820588"/>
                  </a:lnTo>
                  <a:lnTo>
                    <a:pt x="521726" y="1781845"/>
                  </a:lnTo>
                  <a:lnTo>
                    <a:pt x="545099" y="1743385"/>
                  </a:lnTo>
                  <a:lnTo>
                    <a:pt x="568940" y="1705221"/>
                  </a:lnTo>
                  <a:lnTo>
                    <a:pt x="593247" y="1667352"/>
                  </a:lnTo>
                  <a:lnTo>
                    <a:pt x="618020" y="1629779"/>
                  </a:lnTo>
                  <a:lnTo>
                    <a:pt x="643253" y="1592512"/>
                  </a:lnTo>
                  <a:lnTo>
                    <a:pt x="668938" y="1555563"/>
                  </a:lnTo>
                  <a:lnTo>
                    <a:pt x="695074" y="1518933"/>
                  </a:lnTo>
                  <a:lnTo>
                    <a:pt x="721661" y="1482620"/>
                  </a:lnTo>
                  <a:lnTo>
                    <a:pt x="748692" y="1446637"/>
                  </a:lnTo>
                  <a:lnTo>
                    <a:pt x="776159" y="1410993"/>
                  </a:lnTo>
                  <a:lnTo>
                    <a:pt x="804061" y="1375689"/>
                  </a:lnTo>
                  <a:lnTo>
                    <a:pt x="832399" y="1340725"/>
                  </a:lnTo>
                  <a:lnTo>
                    <a:pt x="861163" y="1306111"/>
                  </a:lnTo>
                  <a:lnTo>
                    <a:pt x="890345" y="1271858"/>
                  </a:lnTo>
                  <a:lnTo>
                    <a:pt x="919945" y="1237965"/>
                  </a:lnTo>
                  <a:lnTo>
                    <a:pt x="949964" y="1204433"/>
                  </a:lnTo>
                  <a:lnTo>
                    <a:pt x="980392" y="1171273"/>
                  </a:lnTo>
                  <a:lnTo>
                    <a:pt x="1011220" y="1138493"/>
                  </a:lnTo>
                  <a:lnTo>
                    <a:pt x="1042447" y="1106093"/>
                  </a:lnTo>
                  <a:lnTo>
                    <a:pt x="1074075" y="1074075"/>
                  </a:lnTo>
                  <a:lnTo>
                    <a:pt x="1106093" y="1042447"/>
                  </a:lnTo>
                  <a:lnTo>
                    <a:pt x="1138492" y="1011219"/>
                  </a:lnTo>
                  <a:lnTo>
                    <a:pt x="1171272" y="980391"/>
                  </a:lnTo>
                  <a:lnTo>
                    <a:pt x="1204433" y="949963"/>
                  </a:lnTo>
                  <a:lnTo>
                    <a:pt x="1237965" y="919945"/>
                  </a:lnTo>
                  <a:lnTo>
                    <a:pt x="1271857" y="890345"/>
                  </a:lnTo>
                  <a:lnTo>
                    <a:pt x="1306110" y="861162"/>
                  </a:lnTo>
                  <a:lnTo>
                    <a:pt x="1340724" y="832399"/>
                  </a:lnTo>
                  <a:lnTo>
                    <a:pt x="1375688" y="804061"/>
                  </a:lnTo>
                  <a:lnTo>
                    <a:pt x="1410992" y="776159"/>
                  </a:lnTo>
                  <a:lnTo>
                    <a:pt x="1446636" y="748693"/>
                  </a:lnTo>
                  <a:lnTo>
                    <a:pt x="1482619" y="721662"/>
                  </a:lnTo>
                  <a:lnTo>
                    <a:pt x="1518931" y="695074"/>
                  </a:lnTo>
                  <a:lnTo>
                    <a:pt x="1555562" y="668938"/>
                  </a:lnTo>
                  <a:lnTo>
                    <a:pt x="1592510" y="643254"/>
                  </a:lnTo>
                  <a:lnTo>
                    <a:pt x="1629777" y="618021"/>
                  </a:lnTo>
                  <a:lnTo>
                    <a:pt x="1667350" y="593248"/>
                  </a:lnTo>
                  <a:lnTo>
                    <a:pt x="1705219" y="568941"/>
                  </a:lnTo>
                  <a:lnTo>
                    <a:pt x="1743383" y="545100"/>
                  </a:lnTo>
                  <a:lnTo>
                    <a:pt x="1781843" y="521726"/>
                  </a:lnTo>
                  <a:lnTo>
                    <a:pt x="1820587" y="498826"/>
                  </a:lnTo>
                  <a:lnTo>
                    <a:pt x="1859604" y="476406"/>
                  </a:lnTo>
                  <a:lnTo>
                    <a:pt x="1898892" y="454467"/>
                  </a:lnTo>
                  <a:lnTo>
                    <a:pt x="1938452" y="433009"/>
                  </a:lnTo>
                  <a:lnTo>
                    <a:pt x="1978273" y="412037"/>
                  </a:lnTo>
                  <a:lnTo>
                    <a:pt x="2018342" y="391559"/>
                  </a:lnTo>
                  <a:lnTo>
                    <a:pt x="2058659" y="371574"/>
                  </a:lnTo>
                  <a:lnTo>
                    <a:pt x="2099225" y="352082"/>
                  </a:lnTo>
                  <a:lnTo>
                    <a:pt x="2140027" y="333090"/>
                  </a:lnTo>
                  <a:lnTo>
                    <a:pt x="2181053" y="314602"/>
                  </a:lnTo>
                  <a:lnTo>
                    <a:pt x="2222302" y="296620"/>
                  </a:lnTo>
                  <a:lnTo>
                    <a:pt x="2263775" y="279142"/>
                  </a:lnTo>
                  <a:lnTo>
                    <a:pt x="2305460" y="262175"/>
                  </a:lnTo>
                  <a:lnTo>
                    <a:pt x="2347344" y="245723"/>
                  </a:lnTo>
                  <a:lnTo>
                    <a:pt x="2389426" y="229786"/>
                  </a:lnTo>
                  <a:lnTo>
                    <a:pt x="2431707" y="214364"/>
                  </a:lnTo>
                  <a:lnTo>
                    <a:pt x="2474174" y="199462"/>
                  </a:lnTo>
                  <a:lnTo>
                    <a:pt x="2516815" y="185085"/>
                  </a:lnTo>
                  <a:lnTo>
                    <a:pt x="2559628" y="171233"/>
                  </a:lnTo>
                  <a:lnTo>
                    <a:pt x="2602615" y="157904"/>
                  </a:lnTo>
                  <a:lnTo>
                    <a:pt x="2645762" y="145104"/>
                  </a:lnTo>
                  <a:lnTo>
                    <a:pt x="2689056" y="132837"/>
                  </a:lnTo>
                  <a:lnTo>
                    <a:pt x="2732497" y="121101"/>
                  </a:lnTo>
                  <a:lnTo>
                    <a:pt x="2776086" y="109898"/>
                  </a:lnTo>
                  <a:lnTo>
                    <a:pt x="2819808" y="99231"/>
                  </a:lnTo>
                  <a:lnTo>
                    <a:pt x="2863652" y="89102"/>
                  </a:lnTo>
                  <a:lnTo>
                    <a:pt x="2907617" y="79513"/>
                  </a:lnTo>
                  <a:lnTo>
                    <a:pt x="2951704" y="70462"/>
                  </a:lnTo>
                  <a:lnTo>
                    <a:pt x="2995898" y="61953"/>
                  </a:lnTo>
                  <a:lnTo>
                    <a:pt x="3040186" y="53988"/>
                  </a:lnTo>
                  <a:lnTo>
                    <a:pt x="3084569" y="46567"/>
                  </a:lnTo>
                  <a:lnTo>
                    <a:pt x="3129046" y="39690"/>
                  </a:lnTo>
                  <a:lnTo>
                    <a:pt x="3173604" y="33360"/>
                  </a:lnTo>
                  <a:lnTo>
                    <a:pt x="3218230" y="27578"/>
                  </a:lnTo>
                  <a:lnTo>
                    <a:pt x="3262923" y="22344"/>
                  </a:lnTo>
                  <a:lnTo>
                    <a:pt x="3307684" y="17658"/>
                  </a:lnTo>
                  <a:lnTo>
                    <a:pt x="3352499" y="13521"/>
                  </a:lnTo>
                  <a:lnTo>
                    <a:pt x="3397354" y="9935"/>
                  </a:lnTo>
                  <a:lnTo>
                    <a:pt x="3442251" y="6901"/>
                  </a:lnTo>
                  <a:lnTo>
                    <a:pt x="3487187" y="4417"/>
                  </a:lnTo>
                  <a:lnTo>
                    <a:pt x="3532151" y="2484"/>
                  </a:lnTo>
                  <a:lnTo>
                    <a:pt x="3577129" y="1104"/>
                  </a:lnTo>
                  <a:lnTo>
                    <a:pt x="3622120" y="276"/>
                  </a:lnTo>
                  <a:lnTo>
                    <a:pt x="3667124" y="0"/>
                  </a:lnTo>
                  <a:lnTo>
                    <a:pt x="3712128" y="276"/>
                  </a:lnTo>
                  <a:lnTo>
                    <a:pt x="3757120" y="1104"/>
                  </a:lnTo>
                  <a:lnTo>
                    <a:pt x="3802097" y="2484"/>
                  </a:lnTo>
                  <a:lnTo>
                    <a:pt x="3847062" y="4417"/>
                  </a:lnTo>
                  <a:lnTo>
                    <a:pt x="3891999" y="6901"/>
                  </a:lnTo>
                  <a:lnTo>
                    <a:pt x="3936895" y="9935"/>
                  </a:lnTo>
                  <a:lnTo>
                    <a:pt x="3981750" y="13521"/>
                  </a:lnTo>
                  <a:lnTo>
                    <a:pt x="4026565" y="17658"/>
                  </a:lnTo>
                  <a:lnTo>
                    <a:pt x="4071325" y="22344"/>
                  </a:lnTo>
                  <a:lnTo>
                    <a:pt x="4116018" y="27578"/>
                  </a:lnTo>
                  <a:lnTo>
                    <a:pt x="4160644" y="33360"/>
                  </a:lnTo>
                  <a:lnTo>
                    <a:pt x="4205202" y="39690"/>
                  </a:lnTo>
                  <a:lnTo>
                    <a:pt x="4249678" y="46567"/>
                  </a:lnTo>
                  <a:lnTo>
                    <a:pt x="4294061" y="53988"/>
                  </a:lnTo>
                  <a:lnTo>
                    <a:pt x="4338349" y="61953"/>
                  </a:lnTo>
                  <a:lnTo>
                    <a:pt x="4382543" y="70462"/>
                  </a:lnTo>
                  <a:lnTo>
                    <a:pt x="4426629" y="79513"/>
                  </a:lnTo>
                  <a:lnTo>
                    <a:pt x="4470595" y="89102"/>
                  </a:lnTo>
                  <a:lnTo>
                    <a:pt x="4514439" y="99231"/>
                  </a:lnTo>
                  <a:lnTo>
                    <a:pt x="4558161" y="109898"/>
                  </a:lnTo>
                  <a:lnTo>
                    <a:pt x="4601750" y="121101"/>
                  </a:lnTo>
                  <a:lnTo>
                    <a:pt x="4619625" y="125930"/>
                  </a:lnTo>
                </a:path>
              </a:pathLst>
            </a:custGeom>
            <a:ln w="285749">
              <a:solidFill>
                <a:srgbClr val="093C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4374" y="3952874"/>
              <a:ext cx="3857625" cy="2905125"/>
            </a:xfrm>
            <a:custGeom>
              <a:avLst/>
              <a:gdLst/>
              <a:ahLst/>
              <a:cxnLst/>
              <a:rect l="l" t="t" r="r" b="b"/>
              <a:pathLst>
                <a:path w="3857625" h="2905125">
                  <a:moveTo>
                    <a:pt x="0" y="2905125"/>
                  </a:moveTo>
                  <a:lnTo>
                    <a:pt x="874" y="2833828"/>
                  </a:lnTo>
                  <a:lnTo>
                    <a:pt x="3499" y="2762576"/>
                  </a:lnTo>
                  <a:lnTo>
                    <a:pt x="7871" y="2691410"/>
                  </a:lnTo>
                  <a:lnTo>
                    <a:pt x="13989" y="2620372"/>
                  </a:lnTo>
                  <a:lnTo>
                    <a:pt x="21847" y="2549506"/>
                  </a:lnTo>
                  <a:lnTo>
                    <a:pt x="31442" y="2478854"/>
                  </a:lnTo>
                  <a:lnTo>
                    <a:pt x="42769" y="2408459"/>
                  </a:lnTo>
                  <a:lnTo>
                    <a:pt x="55820" y="2338362"/>
                  </a:lnTo>
                  <a:lnTo>
                    <a:pt x="70587" y="2268607"/>
                  </a:lnTo>
                  <a:lnTo>
                    <a:pt x="87062" y="2199236"/>
                  </a:lnTo>
                  <a:lnTo>
                    <a:pt x="105234" y="2130290"/>
                  </a:lnTo>
                  <a:lnTo>
                    <a:pt x="125092" y="2061811"/>
                  </a:lnTo>
                  <a:lnTo>
                    <a:pt x="146626" y="1993839"/>
                  </a:lnTo>
                  <a:lnTo>
                    <a:pt x="169821" y="1926417"/>
                  </a:lnTo>
                  <a:lnTo>
                    <a:pt x="194663" y="1859584"/>
                  </a:lnTo>
                  <a:lnTo>
                    <a:pt x="221138" y="1793381"/>
                  </a:lnTo>
                  <a:lnTo>
                    <a:pt x="249230" y="1727848"/>
                  </a:lnTo>
                  <a:lnTo>
                    <a:pt x="278922" y="1663024"/>
                  </a:lnTo>
                  <a:lnTo>
                    <a:pt x="310196" y="1598948"/>
                  </a:lnTo>
                  <a:lnTo>
                    <a:pt x="343033" y="1535658"/>
                  </a:lnTo>
                  <a:lnTo>
                    <a:pt x="377412" y="1473194"/>
                  </a:lnTo>
                  <a:lnTo>
                    <a:pt x="413315" y="1411592"/>
                  </a:lnTo>
                  <a:lnTo>
                    <a:pt x="450718" y="1350889"/>
                  </a:lnTo>
                  <a:lnTo>
                    <a:pt x="489601" y="1291123"/>
                  </a:lnTo>
                  <a:lnTo>
                    <a:pt x="529938" y="1232329"/>
                  </a:lnTo>
                  <a:lnTo>
                    <a:pt x="571706" y="1174543"/>
                  </a:lnTo>
                  <a:lnTo>
                    <a:pt x="614879" y="1117800"/>
                  </a:lnTo>
                  <a:lnTo>
                    <a:pt x="659432" y="1062133"/>
                  </a:lnTo>
                  <a:lnTo>
                    <a:pt x="705337" y="1007576"/>
                  </a:lnTo>
                  <a:lnTo>
                    <a:pt x="752568" y="954162"/>
                  </a:lnTo>
                  <a:lnTo>
                    <a:pt x="801095" y="901923"/>
                  </a:lnTo>
                  <a:lnTo>
                    <a:pt x="850891" y="850891"/>
                  </a:lnTo>
                  <a:lnTo>
                    <a:pt x="901922" y="801096"/>
                  </a:lnTo>
                  <a:lnTo>
                    <a:pt x="954161" y="752569"/>
                  </a:lnTo>
                  <a:lnTo>
                    <a:pt x="1007575" y="705338"/>
                  </a:lnTo>
                  <a:lnTo>
                    <a:pt x="1062133" y="659432"/>
                  </a:lnTo>
                  <a:lnTo>
                    <a:pt x="1117799" y="614879"/>
                  </a:lnTo>
                  <a:lnTo>
                    <a:pt x="1174543" y="571706"/>
                  </a:lnTo>
                  <a:lnTo>
                    <a:pt x="1232328" y="529938"/>
                  </a:lnTo>
                  <a:lnTo>
                    <a:pt x="1291122" y="489601"/>
                  </a:lnTo>
                  <a:lnTo>
                    <a:pt x="1350888" y="450718"/>
                  </a:lnTo>
                  <a:lnTo>
                    <a:pt x="1411591" y="413315"/>
                  </a:lnTo>
                  <a:lnTo>
                    <a:pt x="1473192" y="377412"/>
                  </a:lnTo>
                  <a:lnTo>
                    <a:pt x="1535657" y="343033"/>
                  </a:lnTo>
                  <a:lnTo>
                    <a:pt x="1598945" y="310196"/>
                  </a:lnTo>
                  <a:lnTo>
                    <a:pt x="1663021" y="278922"/>
                  </a:lnTo>
                  <a:lnTo>
                    <a:pt x="1727846" y="249230"/>
                  </a:lnTo>
                  <a:lnTo>
                    <a:pt x="1793379" y="221139"/>
                  </a:lnTo>
                  <a:lnTo>
                    <a:pt x="1859582" y="194663"/>
                  </a:lnTo>
                  <a:lnTo>
                    <a:pt x="1926415" y="169821"/>
                  </a:lnTo>
                  <a:lnTo>
                    <a:pt x="1993838" y="146626"/>
                  </a:lnTo>
                  <a:lnTo>
                    <a:pt x="2061811" y="125093"/>
                  </a:lnTo>
                  <a:lnTo>
                    <a:pt x="2130289" y="105234"/>
                  </a:lnTo>
                  <a:lnTo>
                    <a:pt x="2199236" y="87062"/>
                  </a:lnTo>
                  <a:lnTo>
                    <a:pt x="2268607" y="70587"/>
                  </a:lnTo>
                  <a:lnTo>
                    <a:pt x="2338362" y="55820"/>
                  </a:lnTo>
                  <a:lnTo>
                    <a:pt x="2408459" y="42770"/>
                  </a:lnTo>
                  <a:lnTo>
                    <a:pt x="2478855" y="31443"/>
                  </a:lnTo>
                  <a:lnTo>
                    <a:pt x="2549507" y="21847"/>
                  </a:lnTo>
                  <a:lnTo>
                    <a:pt x="2620374" y="13989"/>
                  </a:lnTo>
                  <a:lnTo>
                    <a:pt x="2691411" y="7871"/>
                  </a:lnTo>
                  <a:lnTo>
                    <a:pt x="2762577" y="3499"/>
                  </a:lnTo>
                  <a:lnTo>
                    <a:pt x="2833830" y="874"/>
                  </a:lnTo>
                  <a:lnTo>
                    <a:pt x="2905124" y="0"/>
                  </a:lnTo>
                  <a:lnTo>
                    <a:pt x="2940777" y="218"/>
                  </a:lnTo>
                  <a:lnTo>
                    <a:pt x="3012051" y="1968"/>
                  </a:lnTo>
                  <a:lnTo>
                    <a:pt x="3083270" y="5467"/>
                  </a:lnTo>
                  <a:lnTo>
                    <a:pt x="3154373" y="10712"/>
                  </a:lnTo>
                  <a:lnTo>
                    <a:pt x="3225336" y="17701"/>
                  </a:lnTo>
                  <a:lnTo>
                    <a:pt x="3296094" y="26428"/>
                  </a:lnTo>
                  <a:lnTo>
                    <a:pt x="3366627" y="36891"/>
                  </a:lnTo>
                  <a:lnTo>
                    <a:pt x="3436873" y="49079"/>
                  </a:lnTo>
                  <a:lnTo>
                    <a:pt x="3506809" y="62990"/>
                  </a:lnTo>
                  <a:lnTo>
                    <a:pt x="3576372" y="78611"/>
                  </a:lnTo>
                  <a:lnTo>
                    <a:pt x="3645541" y="95937"/>
                  </a:lnTo>
                  <a:lnTo>
                    <a:pt x="3714254" y="114953"/>
                  </a:lnTo>
                  <a:lnTo>
                    <a:pt x="3782490" y="135652"/>
                  </a:lnTo>
                  <a:lnTo>
                    <a:pt x="3850186" y="158016"/>
                  </a:lnTo>
                  <a:lnTo>
                    <a:pt x="3857625" y="160626"/>
                  </a:lnTo>
                </a:path>
              </a:pathLst>
            </a:custGeom>
            <a:ln w="285749">
              <a:solidFill>
                <a:srgbClr val="093C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624" y="4429124"/>
              <a:ext cx="3381375" cy="2428875"/>
            </a:xfrm>
            <a:custGeom>
              <a:avLst/>
              <a:gdLst/>
              <a:ahLst/>
              <a:cxnLst/>
              <a:rect l="l" t="t" r="r" b="b"/>
              <a:pathLst>
                <a:path w="3381375" h="2428875">
                  <a:moveTo>
                    <a:pt x="0" y="2428875"/>
                  </a:moveTo>
                  <a:lnTo>
                    <a:pt x="731" y="2369267"/>
                  </a:lnTo>
                  <a:lnTo>
                    <a:pt x="2925" y="2309695"/>
                  </a:lnTo>
                  <a:lnTo>
                    <a:pt x="6580" y="2250195"/>
                  </a:lnTo>
                  <a:lnTo>
                    <a:pt x="11695" y="2190803"/>
                  </a:lnTo>
                  <a:lnTo>
                    <a:pt x="18265" y="2131554"/>
                  </a:lnTo>
                  <a:lnTo>
                    <a:pt x="26287" y="2072484"/>
                  </a:lnTo>
                  <a:lnTo>
                    <a:pt x="35757" y="2013629"/>
                  </a:lnTo>
                  <a:lnTo>
                    <a:pt x="46669" y="1955023"/>
                  </a:lnTo>
                  <a:lnTo>
                    <a:pt x="59015" y="1896704"/>
                  </a:lnTo>
                  <a:lnTo>
                    <a:pt x="72789" y="1838705"/>
                  </a:lnTo>
                  <a:lnTo>
                    <a:pt x="87982" y="1781062"/>
                  </a:lnTo>
                  <a:lnTo>
                    <a:pt x="104586" y="1723809"/>
                  </a:lnTo>
                  <a:lnTo>
                    <a:pt x="122588" y="1666980"/>
                  </a:lnTo>
                  <a:lnTo>
                    <a:pt x="141981" y="1610611"/>
                  </a:lnTo>
                  <a:lnTo>
                    <a:pt x="162751" y="1554734"/>
                  </a:lnTo>
                  <a:lnTo>
                    <a:pt x="184886" y="1499383"/>
                  </a:lnTo>
                  <a:lnTo>
                    <a:pt x="208372" y="1444593"/>
                  </a:lnTo>
                  <a:lnTo>
                    <a:pt x="233197" y="1390396"/>
                  </a:lnTo>
                  <a:lnTo>
                    <a:pt x="259344" y="1336824"/>
                  </a:lnTo>
                  <a:lnTo>
                    <a:pt x="286798" y="1283910"/>
                  </a:lnTo>
                  <a:lnTo>
                    <a:pt x="315541" y="1231686"/>
                  </a:lnTo>
                  <a:lnTo>
                    <a:pt x="345558" y="1180183"/>
                  </a:lnTo>
                  <a:lnTo>
                    <a:pt x="376830" y="1129431"/>
                  </a:lnTo>
                  <a:lnTo>
                    <a:pt x="409338" y="1079463"/>
                  </a:lnTo>
                  <a:lnTo>
                    <a:pt x="443062" y="1030308"/>
                  </a:lnTo>
                  <a:lnTo>
                    <a:pt x="477983" y="981995"/>
                  </a:lnTo>
                  <a:lnTo>
                    <a:pt x="514079" y="934554"/>
                  </a:lnTo>
                  <a:lnTo>
                    <a:pt x="551329" y="888013"/>
                  </a:lnTo>
                  <a:lnTo>
                    <a:pt x="589708" y="842399"/>
                  </a:lnTo>
                  <a:lnTo>
                    <a:pt x="629196" y="797742"/>
                  </a:lnTo>
                  <a:lnTo>
                    <a:pt x="669768" y="754067"/>
                  </a:lnTo>
                  <a:lnTo>
                    <a:pt x="711400" y="711400"/>
                  </a:lnTo>
                  <a:lnTo>
                    <a:pt x="754066" y="669768"/>
                  </a:lnTo>
                  <a:lnTo>
                    <a:pt x="797741" y="629196"/>
                  </a:lnTo>
                  <a:lnTo>
                    <a:pt x="842399" y="589709"/>
                  </a:lnTo>
                  <a:lnTo>
                    <a:pt x="888012" y="551329"/>
                  </a:lnTo>
                  <a:lnTo>
                    <a:pt x="934552" y="514079"/>
                  </a:lnTo>
                  <a:lnTo>
                    <a:pt x="981994" y="477983"/>
                  </a:lnTo>
                  <a:lnTo>
                    <a:pt x="1030307" y="443063"/>
                  </a:lnTo>
                  <a:lnTo>
                    <a:pt x="1079463" y="409338"/>
                  </a:lnTo>
                  <a:lnTo>
                    <a:pt x="1129430" y="376830"/>
                  </a:lnTo>
                  <a:lnTo>
                    <a:pt x="1180182" y="345559"/>
                  </a:lnTo>
                  <a:lnTo>
                    <a:pt x="1231685" y="315542"/>
                  </a:lnTo>
                  <a:lnTo>
                    <a:pt x="1283909" y="286798"/>
                  </a:lnTo>
                  <a:lnTo>
                    <a:pt x="1336824" y="259344"/>
                  </a:lnTo>
                  <a:lnTo>
                    <a:pt x="1390396" y="233197"/>
                  </a:lnTo>
                  <a:lnTo>
                    <a:pt x="1444593" y="208373"/>
                  </a:lnTo>
                  <a:lnTo>
                    <a:pt x="1499383" y="184886"/>
                  </a:lnTo>
                  <a:lnTo>
                    <a:pt x="1554734" y="162751"/>
                  </a:lnTo>
                  <a:lnTo>
                    <a:pt x="1610611" y="141982"/>
                  </a:lnTo>
                  <a:lnTo>
                    <a:pt x="1666981" y="122589"/>
                  </a:lnTo>
                  <a:lnTo>
                    <a:pt x="1723809" y="104586"/>
                  </a:lnTo>
                  <a:lnTo>
                    <a:pt x="1781062" y="87983"/>
                  </a:lnTo>
                  <a:lnTo>
                    <a:pt x="1838706" y="72790"/>
                  </a:lnTo>
                  <a:lnTo>
                    <a:pt x="1896704" y="59016"/>
                  </a:lnTo>
                  <a:lnTo>
                    <a:pt x="1955024" y="46670"/>
                  </a:lnTo>
                  <a:lnTo>
                    <a:pt x="2013630" y="35758"/>
                  </a:lnTo>
                  <a:lnTo>
                    <a:pt x="2072484" y="26288"/>
                  </a:lnTo>
                  <a:lnTo>
                    <a:pt x="2131555" y="18266"/>
                  </a:lnTo>
                  <a:lnTo>
                    <a:pt x="2190804" y="11695"/>
                  </a:lnTo>
                  <a:lnTo>
                    <a:pt x="2250196" y="6581"/>
                  </a:lnTo>
                  <a:lnTo>
                    <a:pt x="2309695" y="2925"/>
                  </a:lnTo>
                  <a:lnTo>
                    <a:pt x="2369267" y="731"/>
                  </a:lnTo>
                  <a:lnTo>
                    <a:pt x="2428874" y="0"/>
                  </a:lnTo>
                  <a:lnTo>
                    <a:pt x="2458682" y="182"/>
                  </a:lnTo>
                  <a:lnTo>
                    <a:pt x="2518272" y="1645"/>
                  </a:lnTo>
                  <a:lnTo>
                    <a:pt x="2577817" y="4570"/>
                  </a:lnTo>
                  <a:lnTo>
                    <a:pt x="2637263" y="8956"/>
                  </a:lnTo>
                  <a:lnTo>
                    <a:pt x="2696592" y="14799"/>
                  </a:lnTo>
                  <a:lnTo>
                    <a:pt x="2755751" y="22096"/>
                  </a:lnTo>
                  <a:lnTo>
                    <a:pt x="2814721" y="30843"/>
                  </a:lnTo>
                  <a:lnTo>
                    <a:pt x="2873452" y="41034"/>
                  </a:lnTo>
                  <a:lnTo>
                    <a:pt x="2931923" y="52664"/>
                  </a:lnTo>
                  <a:lnTo>
                    <a:pt x="2990082" y="65724"/>
                  </a:lnTo>
                  <a:lnTo>
                    <a:pt x="3047912" y="80210"/>
                  </a:lnTo>
                  <a:lnTo>
                    <a:pt x="3105360" y="96108"/>
                  </a:lnTo>
                  <a:lnTo>
                    <a:pt x="3162409" y="113414"/>
                  </a:lnTo>
                  <a:lnTo>
                    <a:pt x="3219008" y="132111"/>
                  </a:lnTo>
                  <a:lnTo>
                    <a:pt x="3275140" y="152195"/>
                  </a:lnTo>
                  <a:lnTo>
                    <a:pt x="3330754" y="173648"/>
                  </a:lnTo>
                  <a:lnTo>
                    <a:pt x="3358363" y="184886"/>
                  </a:lnTo>
                  <a:lnTo>
                    <a:pt x="3381375" y="194584"/>
                  </a:lnTo>
                </a:path>
              </a:pathLst>
            </a:custGeom>
            <a:ln w="285749">
              <a:solidFill>
                <a:srgbClr val="093C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22003" y="318008"/>
            <a:ext cx="10014585" cy="749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4750" spc="-430" dirty="0">
                <a:latin typeface="BIZ UDPGothic"/>
                <a:cs typeface="BIZ UDPGothic"/>
              </a:rPr>
              <a:t>ブレンディッドラーニング基本講座</a:t>
            </a:r>
            <a:r>
              <a:rPr sz="2400" spc="-254" baseline="78125" dirty="0">
                <a:latin typeface="Arial"/>
                <a:cs typeface="Arial"/>
              </a:rPr>
              <a:t>PERSOL</a:t>
            </a:r>
            <a:r>
              <a:rPr sz="2400" spc="-52" baseline="78125" dirty="0">
                <a:latin typeface="Arial"/>
                <a:cs typeface="Arial"/>
              </a:rPr>
              <a:t> </a:t>
            </a:r>
            <a:r>
              <a:rPr sz="2400" spc="-217" baseline="78125" dirty="0">
                <a:latin typeface="BIZ UDPGothic"/>
                <a:cs typeface="BIZ UDPGothic"/>
              </a:rPr>
              <a:t>総合研究所</a:t>
            </a:r>
            <a:endParaRPr sz="2400" baseline="78125">
              <a:latin typeface="BIZ UDPGothic"/>
              <a:cs typeface="BIZ UDP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936" y="1877567"/>
            <a:ext cx="832103" cy="326440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1175" y="2073275"/>
            <a:ext cx="31115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00" dirty="0">
                <a:solidFill>
                  <a:srgbClr val="FFFFFF"/>
                </a:solidFill>
                <a:latin typeface="Arial Black"/>
                <a:cs typeface="Arial Black"/>
              </a:rPr>
              <a:t>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175" y="2882900"/>
            <a:ext cx="311150" cy="19532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00" dirty="0">
                <a:solidFill>
                  <a:srgbClr val="FFFFFF"/>
                </a:solidFill>
                <a:latin typeface="Arial Black"/>
                <a:cs typeface="Arial Black"/>
              </a:rPr>
              <a:t>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1800">
              <a:latin typeface="Arial Black"/>
              <a:cs typeface="Arial Black"/>
            </a:endParaRPr>
          </a:p>
          <a:p>
            <a:pPr marL="40640">
              <a:lnSpc>
                <a:spcPct val="100000"/>
              </a:lnSpc>
            </a:pPr>
            <a:r>
              <a:rPr sz="2000" spc="80" dirty="0">
                <a:solidFill>
                  <a:srgbClr val="FFFFFF"/>
                </a:solidFill>
                <a:latin typeface="Arial Black"/>
                <a:cs typeface="Arial Black"/>
              </a:rPr>
              <a:t>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1800">
              <a:latin typeface="Arial Black"/>
              <a:cs typeface="Arial Black"/>
            </a:endParaRPr>
          </a:p>
          <a:p>
            <a:pPr marL="69215">
              <a:lnSpc>
                <a:spcPct val="100000"/>
              </a:lnSpc>
            </a:pPr>
            <a:r>
              <a:rPr sz="2000" spc="-145" dirty="0">
                <a:solidFill>
                  <a:srgbClr val="FFFFFF"/>
                </a:solidFill>
                <a:latin typeface="Arial Black"/>
                <a:cs typeface="Arial Black"/>
              </a:rPr>
              <a:t>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6935" y="6381470"/>
            <a:ext cx="89852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110" dirty="0">
                <a:solidFill>
                  <a:srgbClr val="1D6090"/>
                </a:solidFill>
                <a:latin typeface="Arial"/>
                <a:cs typeface="Arial"/>
              </a:rPr>
              <a:t>2025</a:t>
            </a:r>
            <a:r>
              <a:rPr sz="1600" spc="-165" dirty="0">
                <a:solidFill>
                  <a:srgbClr val="1D6090"/>
                </a:solidFill>
                <a:latin typeface="SimSun"/>
                <a:cs typeface="SimSun"/>
              </a:rPr>
              <a:t>年</a:t>
            </a:r>
            <a:r>
              <a:rPr sz="1600" spc="-110" dirty="0">
                <a:solidFill>
                  <a:srgbClr val="1D6090"/>
                </a:solidFill>
                <a:latin typeface="Arial"/>
                <a:cs typeface="Arial"/>
              </a:rPr>
              <a:t>5</a:t>
            </a:r>
            <a:r>
              <a:rPr sz="1600" spc="-60" dirty="0">
                <a:solidFill>
                  <a:srgbClr val="1D6090"/>
                </a:solidFill>
                <a:latin typeface="SimSun"/>
                <a:cs typeface="SimSun"/>
              </a:rPr>
              <a:t>月</a:t>
            </a:r>
            <a:endParaRPr sz="1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03" y="469391"/>
            <a:ext cx="6678295" cy="448309"/>
          </a:xfrm>
          <a:custGeom>
            <a:avLst/>
            <a:gdLst/>
            <a:ahLst/>
            <a:cxnLst/>
            <a:rect l="l" t="t" r="r" b="b"/>
            <a:pathLst>
              <a:path w="6678295" h="448309">
                <a:moveTo>
                  <a:pt x="4639056" y="6096"/>
                </a:moveTo>
                <a:lnTo>
                  <a:pt x="3874008" y="6096"/>
                </a:lnTo>
                <a:lnTo>
                  <a:pt x="3874008" y="3048"/>
                </a:lnTo>
                <a:lnTo>
                  <a:pt x="3432048" y="3048"/>
                </a:lnTo>
                <a:lnTo>
                  <a:pt x="3432048" y="6096"/>
                </a:lnTo>
                <a:lnTo>
                  <a:pt x="3051048" y="6096"/>
                </a:lnTo>
                <a:lnTo>
                  <a:pt x="3051048" y="21336"/>
                </a:lnTo>
                <a:lnTo>
                  <a:pt x="1584960" y="21336"/>
                </a:lnTo>
                <a:lnTo>
                  <a:pt x="1584960" y="6096"/>
                </a:lnTo>
                <a:lnTo>
                  <a:pt x="1210056" y="6096"/>
                </a:lnTo>
                <a:lnTo>
                  <a:pt x="0" y="6096"/>
                </a:lnTo>
                <a:lnTo>
                  <a:pt x="0" y="441960"/>
                </a:lnTo>
                <a:lnTo>
                  <a:pt x="1584960" y="441960"/>
                </a:lnTo>
                <a:lnTo>
                  <a:pt x="1584960" y="429768"/>
                </a:lnTo>
                <a:lnTo>
                  <a:pt x="3051048" y="429768"/>
                </a:lnTo>
                <a:lnTo>
                  <a:pt x="3051048" y="441960"/>
                </a:lnTo>
                <a:lnTo>
                  <a:pt x="3432048" y="441960"/>
                </a:lnTo>
                <a:lnTo>
                  <a:pt x="3493008" y="441960"/>
                </a:lnTo>
                <a:lnTo>
                  <a:pt x="3813048" y="441960"/>
                </a:lnTo>
                <a:lnTo>
                  <a:pt x="3874008" y="441960"/>
                </a:lnTo>
                <a:lnTo>
                  <a:pt x="4639056" y="441960"/>
                </a:lnTo>
                <a:lnTo>
                  <a:pt x="4639056" y="6096"/>
                </a:lnTo>
                <a:close/>
              </a:path>
              <a:path w="6678295" h="448309">
                <a:moveTo>
                  <a:pt x="6678168" y="0"/>
                </a:moveTo>
                <a:lnTo>
                  <a:pt x="6489192" y="0"/>
                </a:lnTo>
                <a:lnTo>
                  <a:pt x="6489192" y="6096"/>
                </a:lnTo>
                <a:lnTo>
                  <a:pt x="6163056" y="6096"/>
                </a:lnTo>
                <a:lnTo>
                  <a:pt x="6117336" y="6096"/>
                </a:lnTo>
                <a:lnTo>
                  <a:pt x="5785104" y="6096"/>
                </a:lnTo>
                <a:lnTo>
                  <a:pt x="5721096" y="6096"/>
                </a:lnTo>
                <a:lnTo>
                  <a:pt x="5401056" y="6096"/>
                </a:lnTo>
                <a:lnTo>
                  <a:pt x="5401056" y="0"/>
                </a:lnTo>
                <a:lnTo>
                  <a:pt x="4818888" y="0"/>
                </a:lnTo>
                <a:lnTo>
                  <a:pt x="4818888" y="448056"/>
                </a:lnTo>
                <a:lnTo>
                  <a:pt x="5401056" y="448056"/>
                </a:lnTo>
                <a:lnTo>
                  <a:pt x="5401056" y="441960"/>
                </a:lnTo>
                <a:lnTo>
                  <a:pt x="5721096" y="441960"/>
                </a:lnTo>
                <a:lnTo>
                  <a:pt x="5785104" y="441960"/>
                </a:lnTo>
                <a:lnTo>
                  <a:pt x="6117336" y="441960"/>
                </a:lnTo>
                <a:lnTo>
                  <a:pt x="6163056" y="441960"/>
                </a:lnTo>
                <a:lnTo>
                  <a:pt x="6489192" y="441960"/>
                </a:lnTo>
                <a:lnTo>
                  <a:pt x="6489192" y="448056"/>
                </a:lnTo>
                <a:lnTo>
                  <a:pt x="6678168" y="448056"/>
                </a:lnTo>
                <a:lnTo>
                  <a:pt x="6678168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370" dirty="0">
                <a:latin typeface="BIZ UDPGothic"/>
                <a:cs typeface="BIZ UDPGothic"/>
              </a:rPr>
              <a:t>集客拡大のための施策提案</a:t>
            </a:r>
            <a:r>
              <a:rPr spc="315" dirty="0">
                <a:latin typeface="BIZ UDPGothic"/>
                <a:cs typeface="BIZ UDPGothic"/>
              </a:rPr>
              <a:t>（</a:t>
            </a:r>
            <a:r>
              <a:rPr spc="-125" dirty="0">
                <a:latin typeface="BIZ UDPGothic"/>
                <a:cs typeface="BIZ UDPGothic"/>
              </a:rPr>
              <a:t>全体戦略</a:t>
            </a:r>
            <a:r>
              <a:rPr spc="1270" dirty="0">
                <a:latin typeface="BIZ UDPGothic"/>
                <a:cs typeface="BIZ UDPGothic"/>
              </a:rPr>
              <a:t>）</a:t>
            </a:r>
          </a:p>
        </p:txBody>
      </p:sp>
      <p:sp>
        <p:nvSpPr>
          <p:cNvPr id="4" name="object 4"/>
          <p:cNvSpPr/>
          <p:nvPr/>
        </p:nvSpPr>
        <p:spPr>
          <a:xfrm>
            <a:off x="3648074" y="5067299"/>
            <a:ext cx="4895850" cy="495300"/>
          </a:xfrm>
          <a:custGeom>
            <a:avLst/>
            <a:gdLst/>
            <a:ahLst/>
            <a:cxnLst/>
            <a:rect l="l" t="t" r="r" b="b"/>
            <a:pathLst>
              <a:path w="4895850" h="495300">
                <a:moveTo>
                  <a:pt x="4824652" y="495299"/>
                </a:moveTo>
                <a:lnTo>
                  <a:pt x="71196" y="495299"/>
                </a:lnTo>
                <a:lnTo>
                  <a:pt x="66241" y="494811"/>
                </a:lnTo>
                <a:lnTo>
                  <a:pt x="29705" y="479677"/>
                </a:lnTo>
                <a:lnTo>
                  <a:pt x="3885" y="443637"/>
                </a:lnTo>
                <a:lnTo>
                  <a:pt x="0" y="424102"/>
                </a:lnTo>
                <a:lnTo>
                  <a:pt x="0" y="4190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4824652" y="0"/>
                </a:lnTo>
                <a:lnTo>
                  <a:pt x="4866142" y="15621"/>
                </a:lnTo>
                <a:lnTo>
                  <a:pt x="4891962" y="51661"/>
                </a:lnTo>
                <a:lnTo>
                  <a:pt x="4895849" y="71196"/>
                </a:lnTo>
                <a:lnTo>
                  <a:pt x="4895849" y="424102"/>
                </a:lnTo>
                <a:lnTo>
                  <a:pt x="4880227" y="465593"/>
                </a:lnTo>
                <a:lnTo>
                  <a:pt x="4844186" y="491412"/>
                </a:lnTo>
                <a:lnTo>
                  <a:pt x="4829607" y="494811"/>
                </a:lnTo>
                <a:lnTo>
                  <a:pt x="4824652" y="495299"/>
                </a:lnTo>
                <a:close/>
              </a:path>
            </a:pathLst>
          </a:custGeom>
          <a:solidFill>
            <a:srgbClr val="1D3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40175" y="5184711"/>
            <a:ext cx="431165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150" dirty="0">
                <a:solidFill>
                  <a:srgbClr val="FFFFFF"/>
                </a:solidFill>
                <a:latin typeface="BIZ UDPGothic"/>
                <a:cs typeface="BIZ UDPGothic"/>
              </a:rPr>
              <a:t>各施策をファネル段階別に最適化し、充足率向上を実現</a:t>
            </a:r>
            <a:endParaRPr sz="1500">
              <a:latin typeface="BIZ UDPGothic"/>
              <a:cs typeface="BIZ UDP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27406" y="428345"/>
            <a:ext cx="16967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70" dirty="0">
                <a:solidFill>
                  <a:srgbClr val="093C61"/>
                </a:solidFill>
                <a:latin typeface="Arial"/>
                <a:cs typeface="Arial"/>
              </a:rPr>
              <a:t>PERSOL</a:t>
            </a:r>
            <a:r>
              <a:rPr sz="1600" b="1" spc="-90" dirty="0">
                <a:solidFill>
                  <a:srgbClr val="093C61"/>
                </a:solidFill>
                <a:latin typeface="Arial"/>
                <a:cs typeface="Arial"/>
              </a:rPr>
              <a:t> </a:t>
            </a:r>
            <a:r>
              <a:rPr sz="1600" b="1" spc="-145" dirty="0">
                <a:solidFill>
                  <a:srgbClr val="093C61"/>
                </a:solidFill>
                <a:latin typeface="BIZ UDPGothic"/>
                <a:cs typeface="BIZ UDPGothic"/>
              </a:rPr>
              <a:t>総合研究所</a:t>
            </a:r>
            <a:endParaRPr sz="1600">
              <a:latin typeface="BIZ UDPGothic"/>
              <a:cs typeface="BIZ UDP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9936" y="1088135"/>
            <a:ext cx="3118485" cy="3919854"/>
            <a:chOff x="249936" y="1088135"/>
            <a:chExt cx="3118485" cy="3919854"/>
          </a:xfrm>
        </p:grpSpPr>
        <p:sp>
          <p:nvSpPr>
            <p:cNvPr id="9" name="object 9"/>
            <p:cNvSpPr/>
            <p:nvPr/>
          </p:nvSpPr>
          <p:spPr>
            <a:xfrm>
              <a:off x="249936" y="1088135"/>
              <a:ext cx="3118485" cy="3919854"/>
            </a:xfrm>
            <a:custGeom>
              <a:avLst/>
              <a:gdLst/>
              <a:ahLst/>
              <a:cxnLst/>
              <a:rect l="l" t="t" r="r" b="b"/>
              <a:pathLst>
                <a:path w="3118485" h="3919854">
                  <a:moveTo>
                    <a:pt x="3118103" y="3919727"/>
                  </a:moveTo>
                  <a:lnTo>
                    <a:pt x="0" y="3919727"/>
                  </a:lnTo>
                  <a:lnTo>
                    <a:pt x="0" y="0"/>
                  </a:lnTo>
                  <a:lnTo>
                    <a:pt x="3118103" y="0"/>
                  </a:lnTo>
                  <a:lnTo>
                    <a:pt x="3118103" y="102488"/>
                  </a:lnTo>
                  <a:lnTo>
                    <a:pt x="226313" y="102488"/>
                  </a:lnTo>
                  <a:lnTo>
                    <a:pt x="217869" y="102896"/>
                  </a:lnTo>
                  <a:lnTo>
                    <a:pt x="178678" y="116922"/>
                  </a:lnTo>
                  <a:lnTo>
                    <a:pt x="150722" y="147762"/>
                  </a:lnTo>
                  <a:lnTo>
                    <a:pt x="140588" y="188213"/>
                  </a:lnTo>
                  <a:lnTo>
                    <a:pt x="140588" y="3655313"/>
                  </a:lnTo>
                  <a:lnTo>
                    <a:pt x="150722" y="3695764"/>
                  </a:lnTo>
                  <a:lnTo>
                    <a:pt x="178678" y="3726604"/>
                  </a:lnTo>
                  <a:lnTo>
                    <a:pt x="217869" y="3740630"/>
                  </a:lnTo>
                  <a:lnTo>
                    <a:pt x="226313" y="3741038"/>
                  </a:lnTo>
                  <a:lnTo>
                    <a:pt x="3118103" y="3741038"/>
                  </a:lnTo>
                  <a:lnTo>
                    <a:pt x="3118103" y="3919727"/>
                  </a:lnTo>
                  <a:close/>
                </a:path>
                <a:path w="3118485" h="3919854">
                  <a:moveTo>
                    <a:pt x="3118103" y="3741038"/>
                  </a:moveTo>
                  <a:lnTo>
                    <a:pt x="2893313" y="3741038"/>
                  </a:lnTo>
                  <a:lnTo>
                    <a:pt x="2901758" y="3740630"/>
                  </a:lnTo>
                  <a:lnTo>
                    <a:pt x="2910040" y="3739407"/>
                  </a:lnTo>
                  <a:lnTo>
                    <a:pt x="2947670" y="3721612"/>
                  </a:lnTo>
                  <a:lnTo>
                    <a:pt x="2972513" y="3688118"/>
                  </a:lnTo>
                  <a:lnTo>
                    <a:pt x="2979038" y="3655313"/>
                  </a:lnTo>
                  <a:lnTo>
                    <a:pt x="2979038" y="188213"/>
                  </a:lnTo>
                  <a:lnTo>
                    <a:pt x="2968904" y="147762"/>
                  </a:lnTo>
                  <a:lnTo>
                    <a:pt x="2940948" y="116922"/>
                  </a:lnTo>
                  <a:lnTo>
                    <a:pt x="2901758" y="102896"/>
                  </a:lnTo>
                  <a:lnTo>
                    <a:pt x="2893313" y="102488"/>
                  </a:lnTo>
                  <a:lnTo>
                    <a:pt x="3118103" y="102488"/>
                  </a:lnTo>
                  <a:lnTo>
                    <a:pt x="3118103" y="374103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9574" y="1181099"/>
              <a:ext cx="2828925" cy="3657600"/>
            </a:xfrm>
            <a:custGeom>
              <a:avLst/>
              <a:gdLst/>
              <a:ahLst/>
              <a:cxnLst/>
              <a:rect l="l" t="t" r="r" b="b"/>
              <a:pathLst>
                <a:path w="2828925" h="3657600">
                  <a:moveTo>
                    <a:pt x="2739928" y="3657599"/>
                  </a:moveTo>
                  <a:lnTo>
                    <a:pt x="62297" y="3657599"/>
                  </a:lnTo>
                  <a:lnTo>
                    <a:pt x="57961" y="3656989"/>
                  </a:lnTo>
                  <a:lnTo>
                    <a:pt x="22624" y="3634123"/>
                  </a:lnTo>
                  <a:lnTo>
                    <a:pt x="3399" y="3593021"/>
                  </a:lnTo>
                  <a:lnTo>
                    <a:pt x="0" y="3568603"/>
                  </a:lnTo>
                  <a:lnTo>
                    <a:pt x="0" y="3562349"/>
                  </a:lnTo>
                  <a:lnTo>
                    <a:pt x="0" y="88995"/>
                  </a:lnTo>
                  <a:lnTo>
                    <a:pt x="8804" y="47531"/>
                  </a:lnTo>
                  <a:lnTo>
                    <a:pt x="33272" y="12577"/>
                  </a:lnTo>
                  <a:lnTo>
                    <a:pt x="62297" y="0"/>
                  </a:lnTo>
                  <a:lnTo>
                    <a:pt x="2739928" y="0"/>
                  </a:lnTo>
                  <a:lnTo>
                    <a:pt x="2781392" y="12577"/>
                  </a:lnTo>
                  <a:lnTo>
                    <a:pt x="2816346" y="47531"/>
                  </a:lnTo>
                  <a:lnTo>
                    <a:pt x="2828924" y="88995"/>
                  </a:lnTo>
                  <a:lnTo>
                    <a:pt x="2828924" y="3568603"/>
                  </a:lnTo>
                  <a:lnTo>
                    <a:pt x="2816346" y="3610066"/>
                  </a:lnTo>
                  <a:lnTo>
                    <a:pt x="2781392" y="3645020"/>
                  </a:lnTo>
                  <a:lnTo>
                    <a:pt x="2746122" y="3656989"/>
                  </a:lnTo>
                  <a:lnTo>
                    <a:pt x="2739928" y="3657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987" y="1181379"/>
              <a:ext cx="2714625" cy="3657600"/>
            </a:xfrm>
            <a:custGeom>
              <a:avLst/>
              <a:gdLst/>
              <a:ahLst/>
              <a:cxnLst/>
              <a:rect l="l" t="t" r="r" b="b"/>
              <a:pathLst>
                <a:path w="2714625" h="3657600">
                  <a:moveTo>
                    <a:pt x="89662" y="0"/>
                  </a:moveTo>
                  <a:lnTo>
                    <a:pt x="50304" y="10985"/>
                  </a:lnTo>
                  <a:lnTo>
                    <a:pt x="16040" y="42049"/>
                  </a:lnTo>
                  <a:lnTo>
                    <a:pt x="457" y="85598"/>
                  </a:lnTo>
                  <a:lnTo>
                    <a:pt x="0" y="94970"/>
                  </a:lnTo>
                  <a:lnTo>
                    <a:pt x="0" y="3562070"/>
                  </a:lnTo>
                  <a:lnTo>
                    <a:pt x="11264" y="3607016"/>
                  </a:lnTo>
                  <a:lnTo>
                    <a:pt x="42329" y="3641293"/>
                  </a:lnTo>
                  <a:lnTo>
                    <a:pt x="85877" y="3656876"/>
                  </a:lnTo>
                  <a:lnTo>
                    <a:pt x="89662" y="3657054"/>
                  </a:lnTo>
                  <a:lnTo>
                    <a:pt x="85344" y="3654907"/>
                  </a:lnTo>
                  <a:lnTo>
                    <a:pt x="76009" y="3645243"/>
                  </a:lnTo>
                  <a:lnTo>
                    <a:pt x="61658" y="3607016"/>
                  </a:lnTo>
                  <a:lnTo>
                    <a:pt x="57150" y="3562070"/>
                  </a:lnTo>
                  <a:lnTo>
                    <a:pt x="57150" y="94970"/>
                  </a:lnTo>
                  <a:lnTo>
                    <a:pt x="61658" y="50025"/>
                  </a:lnTo>
                  <a:lnTo>
                    <a:pt x="76009" y="11811"/>
                  </a:lnTo>
                  <a:lnTo>
                    <a:pt x="85344" y="2146"/>
                  </a:lnTo>
                  <a:lnTo>
                    <a:pt x="89662" y="0"/>
                  </a:lnTo>
                  <a:close/>
                </a:path>
                <a:path w="2714625" h="3657600">
                  <a:moveTo>
                    <a:pt x="2714625" y="771245"/>
                  </a:moveTo>
                  <a:lnTo>
                    <a:pt x="200025" y="771245"/>
                  </a:lnTo>
                  <a:lnTo>
                    <a:pt x="200025" y="790295"/>
                  </a:lnTo>
                  <a:lnTo>
                    <a:pt x="2714625" y="790295"/>
                  </a:lnTo>
                  <a:lnTo>
                    <a:pt x="2714625" y="771245"/>
                  </a:lnTo>
                  <a:close/>
                </a:path>
              </a:pathLst>
            </a:custGeom>
            <a:solidFill>
              <a:srgbClr val="339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8325" y="1285930"/>
            <a:ext cx="1304925" cy="5778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600" b="1" spc="-20" dirty="0">
                <a:solidFill>
                  <a:srgbClr val="3398DA"/>
                </a:solidFill>
                <a:latin typeface="BIZ UDPGothic"/>
                <a:cs typeface="BIZ UDPGothic"/>
              </a:rPr>
              <a:t>トップファネル</a:t>
            </a:r>
            <a:endParaRPr sz="160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b="1" spc="635" dirty="0">
                <a:solidFill>
                  <a:srgbClr val="3398DA"/>
                </a:solidFill>
                <a:latin typeface="BIZ UDPGothic"/>
                <a:cs typeface="BIZ UDPGothic"/>
              </a:rPr>
              <a:t>（</a:t>
            </a:r>
            <a:r>
              <a:rPr sz="1600" b="1" spc="-165" dirty="0">
                <a:solidFill>
                  <a:srgbClr val="3398DA"/>
                </a:solidFill>
                <a:latin typeface="BIZ UDPGothic"/>
                <a:cs typeface="BIZ UDPGothic"/>
              </a:rPr>
              <a:t>認知拡大</a:t>
            </a:r>
            <a:r>
              <a:rPr sz="1600" b="1" spc="590" dirty="0">
                <a:solidFill>
                  <a:srgbClr val="3398DA"/>
                </a:solidFill>
                <a:latin typeface="BIZ UDPGothic"/>
                <a:cs typeface="BIZ UDPGothic"/>
              </a:rPr>
              <a:t>）</a:t>
            </a:r>
            <a:endParaRPr sz="1600">
              <a:latin typeface="BIZ UDPGothic"/>
              <a:cs typeface="BIZ UDP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8325" y="2057601"/>
            <a:ext cx="21456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25" spc="359" baseline="2057" dirty="0">
                <a:solidFill>
                  <a:srgbClr val="3B81F5"/>
                </a:solidFill>
                <a:latin typeface="Arial Black"/>
                <a:cs typeface="Arial Black"/>
              </a:rPr>
              <a:t></a:t>
            </a:r>
            <a:r>
              <a:rPr sz="2025" spc="300" baseline="2057" dirty="0">
                <a:solidFill>
                  <a:srgbClr val="3B81F5"/>
                </a:solidFill>
                <a:latin typeface="Arial Black"/>
                <a:cs typeface="Arial Black"/>
              </a:rPr>
              <a:t> </a:t>
            </a:r>
            <a:r>
              <a:rPr sz="1400" spc="-204" dirty="0">
                <a:latin typeface="Arial"/>
                <a:cs typeface="Arial"/>
              </a:rPr>
              <a:t>SNS</a:t>
            </a:r>
            <a:r>
              <a:rPr sz="1350" spc="-170" dirty="0">
                <a:latin typeface="SimSun"/>
                <a:cs typeface="SimSun"/>
              </a:rPr>
              <a:t>広告導入</a:t>
            </a:r>
            <a:r>
              <a:rPr sz="1350" spc="-140" dirty="0">
                <a:latin typeface="SimSun"/>
                <a:cs typeface="SimSun"/>
              </a:rPr>
              <a:t>（</a:t>
            </a:r>
            <a:r>
              <a:rPr sz="1400" spc="-140" dirty="0">
                <a:latin typeface="Arial"/>
                <a:cs typeface="Arial"/>
              </a:rPr>
              <a:t>Facebook</a:t>
            </a:r>
            <a:r>
              <a:rPr sz="1350" spc="-140" dirty="0">
                <a:latin typeface="SimSun"/>
                <a:cs typeface="SimSun"/>
              </a:rPr>
              <a:t>）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8325" y="2405888"/>
            <a:ext cx="19672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967" baseline="2057" dirty="0">
                <a:solidFill>
                  <a:srgbClr val="3B81F5"/>
                </a:solidFill>
                <a:latin typeface="Arial Black"/>
                <a:cs typeface="Arial Black"/>
              </a:rPr>
              <a:t></a:t>
            </a:r>
            <a:r>
              <a:rPr sz="2025" spc="337" baseline="2057" dirty="0">
                <a:solidFill>
                  <a:srgbClr val="3B81F5"/>
                </a:solidFill>
                <a:latin typeface="Arial Black"/>
                <a:cs typeface="Arial Black"/>
              </a:rPr>
              <a:t> </a:t>
            </a:r>
            <a:r>
              <a:rPr sz="1350" spc="-170" dirty="0">
                <a:latin typeface="SimSun"/>
                <a:cs typeface="SimSun"/>
              </a:rPr>
              <a:t>業界団体</a:t>
            </a:r>
            <a:r>
              <a:rPr sz="1350" spc="-170" dirty="0">
                <a:latin typeface="PMingLiU"/>
                <a:cs typeface="PMingLiU"/>
              </a:rPr>
              <a:t>‧</a:t>
            </a:r>
            <a:r>
              <a:rPr sz="1350" spc="-170" dirty="0">
                <a:latin typeface="SimSun"/>
                <a:cs typeface="SimSun"/>
              </a:rPr>
              <a:t>協会</a:t>
            </a:r>
            <a:r>
              <a:rPr sz="1350" spc="-180" dirty="0">
                <a:latin typeface="PMingLiU"/>
                <a:cs typeface="PMingLiU"/>
              </a:rPr>
              <a:t>との</a:t>
            </a:r>
            <a:r>
              <a:rPr sz="1350" spc="-415" dirty="0">
                <a:latin typeface="SimSun"/>
                <a:cs typeface="SimSun"/>
              </a:rPr>
              <a:t>連携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8325" y="2748756"/>
            <a:ext cx="16179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359" baseline="2057" dirty="0">
                <a:solidFill>
                  <a:srgbClr val="3B81F5"/>
                </a:solidFill>
                <a:latin typeface="Arial Black"/>
                <a:cs typeface="Arial Black"/>
              </a:rPr>
              <a:t></a:t>
            </a:r>
            <a:r>
              <a:rPr sz="2025" spc="315" baseline="2057" dirty="0">
                <a:solidFill>
                  <a:srgbClr val="3B81F5"/>
                </a:solidFill>
                <a:latin typeface="Arial Black"/>
                <a:cs typeface="Arial Black"/>
              </a:rPr>
              <a:t> </a:t>
            </a:r>
            <a:r>
              <a:rPr sz="1350" spc="-180" dirty="0">
                <a:latin typeface="PMingLiU"/>
                <a:cs typeface="PMingLiU"/>
              </a:rPr>
              <a:t>プレスリリース</a:t>
            </a:r>
            <a:r>
              <a:rPr sz="1350" spc="-365" dirty="0">
                <a:latin typeface="SimSun"/>
                <a:cs typeface="SimSun"/>
              </a:rPr>
              <a:t>配信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8325" y="3086301"/>
            <a:ext cx="11576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25" spc="359" baseline="2057" dirty="0">
                <a:solidFill>
                  <a:srgbClr val="3B81F5"/>
                </a:solidFill>
                <a:latin typeface="Arial Black"/>
                <a:cs typeface="Arial Black"/>
              </a:rPr>
              <a:t></a:t>
            </a:r>
            <a:r>
              <a:rPr sz="2025" spc="292" baseline="2057" dirty="0">
                <a:solidFill>
                  <a:srgbClr val="3B81F5"/>
                </a:solidFill>
                <a:latin typeface="Arial Black"/>
                <a:cs typeface="Arial Black"/>
              </a:rPr>
              <a:t> </a:t>
            </a:r>
            <a:r>
              <a:rPr sz="1400" spc="-229" dirty="0">
                <a:latin typeface="Arial"/>
                <a:cs typeface="Arial"/>
              </a:rPr>
              <a:t>SEO</a:t>
            </a:r>
            <a:r>
              <a:rPr sz="1350" spc="-270" dirty="0">
                <a:latin typeface="SimSun"/>
                <a:cs typeface="SimSun"/>
              </a:rPr>
              <a:t>対策強化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8325" y="3434587"/>
            <a:ext cx="19304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359" baseline="2057" dirty="0">
                <a:solidFill>
                  <a:srgbClr val="3B81F5"/>
                </a:solidFill>
                <a:latin typeface="Arial Black"/>
                <a:cs typeface="Arial Black"/>
              </a:rPr>
              <a:t></a:t>
            </a:r>
            <a:r>
              <a:rPr sz="2025" spc="337" baseline="2057" dirty="0">
                <a:solidFill>
                  <a:srgbClr val="3B81F5"/>
                </a:solidFill>
                <a:latin typeface="Arial Black"/>
                <a:cs typeface="Arial Black"/>
              </a:rPr>
              <a:t> </a:t>
            </a:r>
            <a:r>
              <a:rPr sz="1350" spc="-170" dirty="0">
                <a:latin typeface="SimSun"/>
                <a:cs typeface="SimSun"/>
              </a:rPr>
              <a:t>外部</a:t>
            </a:r>
            <a:r>
              <a:rPr sz="1350" spc="-170" dirty="0">
                <a:latin typeface="PMingLiU"/>
                <a:cs typeface="PMingLiU"/>
              </a:rPr>
              <a:t>サイトへの</a:t>
            </a:r>
            <a:r>
              <a:rPr sz="1350" spc="-270" dirty="0">
                <a:latin typeface="SimSun"/>
                <a:cs typeface="SimSun"/>
              </a:rPr>
              <a:t>情報掲載</a:t>
            </a:r>
            <a:endParaRPr sz="1350">
              <a:latin typeface="SimSun"/>
              <a:cs typeface="SimSu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23959" y="1088135"/>
            <a:ext cx="3118485" cy="2204085"/>
            <a:chOff x="8823959" y="1088135"/>
            <a:chExt cx="3118485" cy="2204085"/>
          </a:xfrm>
        </p:grpSpPr>
        <p:sp>
          <p:nvSpPr>
            <p:cNvPr id="19" name="object 19"/>
            <p:cNvSpPr/>
            <p:nvPr/>
          </p:nvSpPr>
          <p:spPr>
            <a:xfrm>
              <a:off x="8823959" y="1088135"/>
              <a:ext cx="3118485" cy="2204085"/>
            </a:xfrm>
            <a:custGeom>
              <a:avLst/>
              <a:gdLst/>
              <a:ahLst/>
              <a:cxnLst/>
              <a:rect l="l" t="t" r="r" b="b"/>
              <a:pathLst>
                <a:path w="3118484" h="2204085">
                  <a:moveTo>
                    <a:pt x="3118103" y="2203703"/>
                  </a:moveTo>
                  <a:lnTo>
                    <a:pt x="0" y="2203703"/>
                  </a:lnTo>
                  <a:lnTo>
                    <a:pt x="0" y="0"/>
                  </a:lnTo>
                  <a:lnTo>
                    <a:pt x="3118103" y="0"/>
                  </a:lnTo>
                  <a:lnTo>
                    <a:pt x="3118103" y="102488"/>
                  </a:lnTo>
                  <a:lnTo>
                    <a:pt x="224789" y="102488"/>
                  </a:lnTo>
                  <a:lnTo>
                    <a:pt x="216344" y="102896"/>
                  </a:lnTo>
                  <a:lnTo>
                    <a:pt x="177154" y="116922"/>
                  </a:lnTo>
                  <a:lnTo>
                    <a:pt x="149197" y="147762"/>
                  </a:lnTo>
                  <a:lnTo>
                    <a:pt x="139064" y="188213"/>
                  </a:lnTo>
                  <a:lnTo>
                    <a:pt x="139064" y="1940813"/>
                  </a:lnTo>
                  <a:lnTo>
                    <a:pt x="149197" y="1981265"/>
                  </a:lnTo>
                  <a:lnTo>
                    <a:pt x="177154" y="2012104"/>
                  </a:lnTo>
                  <a:lnTo>
                    <a:pt x="216344" y="2026130"/>
                  </a:lnTo>
                  <a:lnTo>
                    <a:pt x="224789" y="2026538"/>
                  </a:lnTo>
                  <a:lnTo>
                    <a:pt x="3118103" y="2026538"/>
                  </a:lnTo>
                  <a:lnTo>
                    <a:pt x="3118103" y="2203703"/>
                  </a:lnTo>
                  <a:close/>
                </a:path>
                <a:path w="3118484" h="2204085">
                  <a:moveTo>
                    <a:pt x="3118103" y="2026538"/>
                  </a:moveTo>
                  <a:lnTo>
                    <a:pt x="2891789" y="2026538"/>
                  </a:lnTo>
                  <a:lnTo>
                    <a:pt x="2900233" y="2026130"/>
                  </a:lnTo>
                  <a:lnTo>
                    <a:pt x="2908516" y="2024907"/>
                  </a:lnTo>
                  <a:lnTo>
                    <a:pt x="2946146" y="2007113"/>
                  </a:lnTo>
                  <a:lnTo>
                    <a:pt x="2970988" y="1973619"/>
                  </a:lnTo>
                  <a:lnTo>
                    <a:pt x="2977514" y="1940813"/>
                  </a:lnTo>
                  <a:lnTo>
                    <a:pt x="2977514" y="188213"/>
                  </a:lnTo>
                  <a:lnTo>
                    <a:pt x="2967380" y="147762"/>
                  </a:lnTo>
                  <a:lnTo>
                    <a:pt x="2939424" y="116922"/>
                  </a:lnTo>
                  <a:lnTo>
                    <a:pt x="2900233" y="102896"/>
                  </a:lnTo>
                  <a:lnTo>
                    <a:pt x="2891789" y="102488"/>
                  </a:lnTo>
                  <a:lnTo>
                    <a:pt x="3118103" y="102488"/>
                  </a:lnTo>
                  <a:lnTo>
                    <a:pt x="3118103" y="202653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82074" y="1181099"/>
              <a:ext cx="2828925" cy="1943100"/>
            </a:xfrm>
            <a:custGeom>
              <a:avLst/>
              <a:gdLst/>
              <a:ahLst/>
              <a:cxnLst/>
              <a:rect l="l" t="t" r="r" b="b"/>
              <a:pathLst>
                <a:path w="2828925" h="1943100">
                  <a:moveTo>
                    <a:pt x="2739929" y="1943099"/>
                  </a:moveTo>
                  <a:lnTo>
                    <a:pt x="62296" y="1943099"/>
                  </a:lnTo>
                  <a:lnTo>
                    <a:pt x="57960" y="1942489"/>
                  </a:lnTo>
                  <a:lnTo>
                    <a:pt x="22624" y="1919623"/>
                  </a:lnTo>
                  <a:lnTo>
                    <a:pt x="3399" y="1878521"/>
                  </a:lnTo>
                  <a:lnTo>
                    <a:pt x="0" y="1854103"/>
                  </a:lnTo>
                  <a:lnTo>
                    <a:pt x="0" y="1847849"/>
                  </a:lnTo>
                  <a:lnTo>
                    <a:pt x="0" y="88995"/>
                  </a:lnTo>
                  <a:lnTo>
                    <a:pt x="8804" y="47531"/>
                  </a:lnTo>
                  <a:lnTo>
                    <a:pt x="33271" y="12577"/>
                  </a:lnTo>
                  <a:lnTo>
                    <a:pt x="62296" y="0"/>
                  </a:lnTo>
                  <a:lnTo>
                    <a:pt x="2739929" y="0"/>
                  </a:lnTo>
                  <a:lnTo>
                    <a:pt x="2781390" y="12577"/>
                  </a:lnTo>
                  <a:lnTo>
                    <a:pt x="2816346" y="47531"/>
                  </a:lnTo>
                  <a:lnTo>
                    <a:pt x="2828924" y="88995"/>
                  </a:lnTo>
                  <a:lnTo>
                    <a:pt x="2828924" y="1854103"/>
                  </a:lnTo>
                  <a:lnTo>
                    <a:pt x="2816346" y="1895567"/>
                  </a:lnTo>
                  <a:lnTo>
                    <a:pt x="2781390" y="1930521"/>
                  </a:lnTo>
                  <a:lnTo>
                    <a:pt x="2746122" y="1942489"/>
                  </a:lnTo>
                  <a:lnTo>
                    <a:pt x="2739929" y="1943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53487" y="1181379"/>
              <a:ext cx="2714625" cy="1943100"/>
            </a:xfrm>
            <a:custGeom>
              <a:avLst/>
              <a:gdLst/>
              <a:ahLst/>
              <a:cxnLst/>
              <a:rect l="l" t="t" r="r" b="b"/>
              <a:pathLst>
                <a:path w="2714625" h="1943100">
                  <a:moveTo>
                    <a:pt x="89662" y="0"/>
                  </a:moveTo>
                  <a:lnTo>
                    <a:pt x="50304" y="10985"/>
                  </a:lnTo>
                  <a:lnTo>
                    <a:pt x="16040" y="42049"/>
                  </a:lnTo>
                  <a:lnTo>
                    <a:pt x="457" y="85598"/>
                  </a:lnTo>
                  <a:lnTo>
                    <a:pt x="0" y="94970"/>
                  </a:lnTo>
                  <a:lnTo>
                    <a:pt x="0" y="1847570"/>
                  </a:lnTo>
                  <a:lnTo>
                    <a:pt x="11264" y="1892515"/>
                  </a:lnTo>
                  <a:lnTo>
                    <a:pt x="42329" y="1926793"/>
                  </a:lnTo>
                  <a:lnTo>
                    <a:pt x="85877" y="1942376"/>
                  </a:lnTo>
                  <a:lnTo>
                    <a:pt x="89662" y="1942553"/>
                  </a:lnTo>
                  <a:lnTo>
                    <a:pt x="85344" y="1940407"/>
                  </a:lnTo>
                  <a:lnTo>
                    <a:pt x="76009" y="1930742"/>
                  </a:lnTo>
                  <a:lnTo>
                    <a:pt x="61658" y="1892515"/>
                  </a:lnTo>
                  <a:lnTo>
                    <a:pt x="57150" y="1847570"/>
                  </a:lnTo>
                  <a:lnTo>
                    <a:pt x="57150" y="94970"/>
                  </a:lnTo>
                  <a:lnTo>
                    <a:pt x="61658" y="50025"/>
                  </a:lnTo>
                  <a:lnTo>
                    <a:pt x="76009" y="11811"/>
                  </a:lnTo>
                  <a:lnTo>
                    <a:pt x="85344" y="2146"/>
                  </a:lnTo>
                  <a:lnTo>
                    <a:pt x="89662" y="0"/>
                  </a:lnTo>
                  <a:close/>
                </a:path>
                <a:path w="2714625" h="1943100">
                  <a:moveTo>
                    <a:pt x="2714625" y="771245"/>
                  </a:moveTo>
                  <a:lnTo>
                    <a:pt x="200025" y="771245"/>
                  </a:lnTo>
                  <a:lnTo>
                    <a:pt x="200025" y="790295"/>
                  </a:lnTo>
                  <a:lnTo>
                    <a:pt x="2714625" y="790295"/>
                  </a:lnTo>
                  <a:lnTo>
                    <a:pt x="2714625" y="771245"/>
                  </a:lnTo>
                  <a:close/>
                </a:path>
              </a:pathLst>
            </a:custGeom>
            <a:solidFill>
              <a:srgbClr val="2E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140825" y="1285930"/>
            <a:ext cx="2036445" cy="5778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600" b="1" spc="-150" dirty="0">
                <a:solidFill>
                  <a:srgbClr val="2ECC70"/>
                </a:solidFill>
                <a:latin typeface="Meiryo"/>
                <a:cs typeface="Meiryo"/>
              </a:rPr>
              <a:t>ミドルファネル</a:t>
            </a:r>
            <a:endParaRPr sz="1600">
              <a:latin typeface="Meiryo"/>
              <a:cs typeface="Meiryo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b="1" spc="635" dirty="0">
                <a:solidFill>
                  <a:srgbClr val="2ECC70"/>
                </a:solidFill>
                <a:latin typeface="BIZ UDPGothic"/>
                <a:cs typeface="BIZ UDPGothic"/>
              </a:rPr>
              <a:t>（</a:t>
            </a:r>
            <a:r>
              <a:rPr sz="1600" b="1" spc="-165" dirty="0">
                <a:solidFill>
                  <a:srgbClr val="2ECC70"/>
                </a:solidFill>
                <a:latin typeface="BIZ UDPGothic"/>
                <a:cs typeface="BIZ UDPGothic"/>
              </a:rPr>
              <a:t>興味喚起</a:t>
            </a:r>
            <a:r>
              <a:rPr sz="1600" b="1" spc="880" dirty="0">
                <a:solidFill>
                  <a:srgbClr val="2ECC70"/>
                </a:solidFill>
                <a:latin typeface="Meiryo"/>
                <a:cs typeface="Meiryo"/>
              </a:rPr>
              <a:t>‧</a:t>
            </a:r>
            <a:r>
              <a:rPr sz="1600" b="1" spc="-165" dirty="0">
                <a:solidFill>
                  <a:srgbClr val="2ECC70"/>
                </a:solidFill>
                <a:latin typeface="BIZ UDPGothic"/>
                <a:cs typeface="BIZ UDPGothic"/>
              </a:rPr>
              <a:t>検討促進</a:t>
            </a:r>
            <a:r>
              <a:rPr sz="1600" b="1" spc="590" dirty="0">
                <a:solidFill>
                  <a:srgbClr val="2ECC70"/>
                </a:solidFill>
                <a:latin typeface="BIZ UDPGothic"/>
                <a:cs typeface="BIZ UDPGothic"/>
              </a:rPr>
              <a:t>）</a:t>
            </a:r>
            <a:endParaRPr sz="1600">
              <a:latin typeface="BIZ UDPGothic"/>
              <a:cs typeface="BIZ UDP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40825" y="2057601"/>
            <a:ext cx="24726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25" b="1" spc="225" baseline="2057" dirty="0">
                <a:solidFill>
                  <a:srgbClr val="0FB981"/>
                </a:solidFill>
                <a:latin typeface="DejaVu Sans"/>
                <a:cs typeface="DejaVu Sans"/>
              </a:rPr>
              <a:t>✉ </a:t>
            </a:r>
            <a:r>
              <a:rPr sz="1350" spc="-170" dirty="0">
                <a:latin typeface="PMingLiU"/>
                <a:cs typeface="PMingLiU"/>
              </a:rPr>
              <a:t>メルマガ</a:t>
            </a:r>
            <a:r>
              <a:rPr sz="1350" spc="-170" dirty="0">
                <a:latin typeface="SimSun"/>
                <a:cs typeface="SimSun"/>
              </a:rPr>
              <a:t>頻度増加（月</a:t>
            </a:r>
            <a:r>
              <a:rPr sz="1400" spc="-114" dirty="0">
                <a:latin typeface="Arial"/>
                <a:cs typeface="Arial"/>
              </a:rPr>
              <a:t>2</a:t>
            </a:r>
            <a:r>
              <a:rPr sz="1350" spc="-170" dirty="0">
                <a:latin typeface="SimSun"/>
                <a:cs typeface="SimSun"/>
              </a:rPr>
              <a:t>回以上</a:t>
            </a:r>
            <a:r>
              <a:rPr sz="1350" spc="-50" dirty="0">
                <a:latin typeface="SimSun"/>
                <a:cs typeface="SimSun"/>
              </a:rPr>
              <a:t>）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0825" y="2405888"/>
            <a:ext cx="16446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487" baseline="2057" dirty="0">
                <a:solidFill>
                  <a:srgbClr val="0FB981"/>
                </a:solidFill>
                <a:latin typeface="Arial Black"/>
                <a:cs typeface="Arial Black"/>
              </a:rPr>
              <a:t> </a:t>
            </a:r>
            <a:r>
              <a:rPr sz="1350" spc="-170" dirty="0">
                <a:latin typeface="SimSun"/>
                <a:cs typeface="SimSun"/>
              </a:rPr>
              <a:t>動画</a:t>
            </a:r>
            <a:r>
              <a:rPr sz="1350" spc="-170" dirty="0">
                <a:latin typeface="PMingLiU"/>
                <a:cs typeface="PMingLiU"/>
              </a:rPr>
              <a:t>コンテンツ</a:t>
            </a:r>
            <a:r>
              <a:rPr sz="1350" spc="-390" dirty="0">
                <a:latin typeface="SimSun"/>
                <a:cs typeface="SimSun"/>
              </a:rPr>
              <a:t>拡充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40825" y="2748788"/>
            <a:ext cx="20447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b="1" spc="202" baseline="2057" dirty="0">
                <a:solidFill>
                  <a:srgbClr val="0FB981"/>
                </a:solidFill>
                <a:latin typeface="DejaVu Sans"/>
                <a:cs typeface="DejaVu Sans"/>
              </a:rPr>
              <a:t></a:t>
            </a:r>
            <a:r>
              <a:rPr sz="2025" b="1" spc="322" baseline="2057" dirty="0">
                <a:solidFill>
                  <a:srgbClr val="0FB981"/>
                </a:solidFill>
                <a:latin typeface="DejaVu Sans"/>
                <a:cs typeface="DejaVu Sans"/>
              </a:rPr>
              <a:t> </a:t>
            </a:r>
            <a:r>
              <a:rPr sz="1350" spc="-170" dirty="0">
                <a:latin typeface="PMingLiU"/>
                <a:cs typeface="PMingLiU"/>
              </a:rPr>
              <a:t>ノウハウ</a:t>
            </a:r>
            <a:r>
              <a:rPr sz="1350" spc="-170" dirty="0">
                <a:latin typeface="SimSun"/>
                <a:cs typeface="SimSun"/>
              </a:rPr>
              <a:t>提供型</a:t>
            </a:r>
            <a:r>
              <a:rPr sz="1350" spc="-290" dirty="0">
                <a:latin typeface="PMingLiU"/>
                <a:cs typeface="PMingLiU"/>
              </a:rPr>
              <a:t>コンテンツ</a:t>
            </a:r>
            <a:endParaRPr sz="1350">
              <a:latin typeface="PMingLiU"/>
              <a:cs typeface="PMingLiU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23959" y="3185159"/>
            <a:ext cx="3118485" cy="2536190"/>
            <a:chOff x="8823959" y="3185159"/>
            <a:chExt cx="3118485" cy="2536190"/>
          </a:xfrm>
        </p:grpSpPr>
        <p:sp>
          <p:nvSpPr>
            <p:cNvPr id="27" name="object 27"/>
            <p:cNvSpPr/>
            <p:nvPr/>
          </p:nvSpPr>
          <p:spPr>
            <a:xfrm>
              <a:off x="8823959" y="3185159"/>
              <a:ext cx="3118485" cy="2536190"/>
            </a:xfrm>
            <a:custGeom>
              <a:avLst/>
              <a:gdLst/>
              <a:ahLst/>
              <a:cxnLst/>
              <a:rect l="l" t="t" r="r" b="b"/>
              <a:pathLst>
                <a:path w="3118484" h="2536190">
                  <a:moveTo>
                    <a:pt x="3118103" y="2535935"/>
                  </a:moveTo>
                  <a:lnTo>
                    <a:pt x="0" y="2535935"/>
                  </a:lnTo>
                  <a:lnTo>
                    <a:pt x="0" y="0"/>
                  </a:lnTo>
                  <a:lnTo>
                    <a:pt x="3118103" y="0"/>
                  </a:lnTo>
                  <a:lnTo>
                    <a:pt x="3118103" y="100964"/>
                  </a:lnTo>
                  <a:lnTo>
                    <a:pt x="224789" y="100964"/>
                  </a:lnTo>
                  <a:lnTo>
                    <a:pt x="216344" y="101372"/>
                  </a:lnTo>
                  <a:lnTo>
                    <a:pt x="177154" y="115398"/>
                  </a:lnTo>
                  <a:lnTo>
                    <a:pt x="149197" y="146238"/>
                  </a:lnTo>
                  <a:lnTo>
                    <a:pt x="139064" y="186689"/>
                  </a:lnTo>
                  <a:lnTo>
                    <a:pt x="139064" y="2272664"/>
                  </a:lnTo>
                  <a:lnTo>
                    <a:pt x="149197" y="2313115"/>
                  </a:lnTo>
                  <a:lnTo>
                    <a:pt x="177154" y="2343955"/>
                  </a:lnTo>
                  <a:lnTo>
                    <a:pt x="216344" y="2357981"/>
                  </a:lnTo>
                  <a:lnTo>
                    <a:pt x="224789" y="2358389"/>
                  </a:lnTo>
                  <a:lnTo>
                    <a:pt x="3118103" y="2358389"/>
                  </a:lnTo>
                  <a:lnTo>
                    <a:pt x="3118103" y="2535935"/>
                  </a:lnTo>
                  <a:close/>
                </a:path>
                <a:path w="3118484" h="2536190">
                  <a:moveTo>
                    <a:pt x="3118103" y="2358389"/>
                  </a:moveTo>
                  <a:lnTo>
                    <a:pt x="2891789" y="2358389"/>
                  </a:lnTo>
                  <a:lnTo>
                    <a:pt x="2900233" y="2357981"/>
                  </a:lnTo>
                  <a:lnTo>
                    <a:pt x="2908515" y="2356758"/>
                  </a:lnTo>
                  <a:lnTo>
                    <a:pt x="2946146" y="2338963"/>
                  </a:lnTo>
                  <a:lnTo>
                    <a:pt x="2970988" y="2305469"/>
                  </a:lnTo>
                  <a:lnTo>
                    <a:pt x="2977514" y="2272664"/>
                  </a:lnTo>
                  <a:lnTo>
                    <a:pt x="2977514" y="186689"/>
                  </a:lnTo>
                  <a:lnTo>
                    <a:pt x="2967379" y="146238"/>
                  </a:lnTo>
                  <a:lnTo>
                    <a:pt x="2939424" y="115398"/>
                  </a:lnTo>
                  <a:lnTo>
                    <a:pt x="2900233" y="101372"/>
                  </a:lnTo>
                  <a:lnTo>
                    <a:pt x="2891789" y="100964"/>
                  </a:lnTo>
                  <a:lnTo>
                    <a:pt x="3118103" y="100964"/>
                  </a:lnTo>
                  <a:lnTo>
                    <a:pt x="3118103" y="2358389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82074" y="3276599"/>
              <a:ext cx="2828925" cy="2276475"/>
            </a:xfrm>
            <a:custGeom>
              <a:avLst/>
              <a:gdLst/>
              <a:ahLst/>
              <a:cxnLst/>
              <a:rect l="l" t="t" r="r" b="b"/>
              <a:pathLst>
                <a:path w="2828925" h="2276475">
                  <a:moveTo>
                    <a:pt x="2739929" y="2276474"/>
                  </a:moveTo>
                  <a:lnTo>
                    <a:pt x="62296" y="2276474"/>
                  </a:lnTo>
                  <a:lnTo>
                    <a:pt x="57960" y="2275864"/>
                  </a:lnTo>
                  <a:lnTo>
                    <a:pt x="22624" y="2252998"/>
                  </a:lnTo>
                  <a:lnTo>
                    <a:pt x="3399" y="2211896"/>
                  </a:lnTo>
                  <a:lnTo>
                    <a:pt x="0" y="2187478"/>
                  </a:lnTo>
                  <a:lnTo>
                    <a:pt x="0" y="2181224"/>
                  </a:lnTo>
                  <a:lnTo>
                    <a:pt x="0" y="88995"/>
                  </a:lnTo>
                  <a:lnTo>
                    <a:pt x="8804" y="47531"/>
                  </a:lnTo>
                  <a:lnTo>
                    <a:pt x="33271" y="12578"/>
                  </a:lnTo>
                  <a:lnTo>
                    <a:pt x="62296" y="0"/>
                  </a:lnTo>
                  <a:lnTo>
                    <a:pt x="2739929" y="0"/>
                  </a:lnTo>
                  <a:lnTo>
                    <a:pt x="2781390" y="12578"/>
                  </a:lnTo>
                  <a:lnTo>
                    <a:pt x="2816346" y="47531"/>
                  </a:lnTo>
                  <a:lnTo>
                    <a:pt x="2828924" y="88995"/>
                  </a:lnTo>
                  <a:lnTo>
                    <a:pt x="2828924" y="2187478"/>
                  </a:lnTo>
                  <a:lnTo>
                    <a:pt x="2816346" y="2228942"/>
                  </a:lnTo>
                  <a:lnTo>
                    <a:pt x="2781390" y="2263896"/>
                  </a:lnTo>
                  <a:lnTo>
                    <a:pt x="2746122" y="2275864"/>
                  </a:lnTo>
                  <a:lnTo>
                    <a:pt x="2739929" y="227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53487" y="3276879"/>
              <a:ext cx="2714625" cy="2276475"/>
            </a:xfrm>
            <a:custGeom>
              <a:avLst/>
              <a:gdLst/>
              <a:ahLst/>
              <a:cxnLst/>
              <a:rect l="l" t="t" r="r" b="b"/>
              <a:pathLst>
                <a:path w="2714625" h="2276475">
                  <a:moveTo>
                    <a:pt x="89662" y="0"/>
                  </a:moveTo>
                  <a:lnTo>
                    <a:pt x="50304" y="10985"/>
                  </a:lnTo>
                  <a:lnTo>
                    <a:pt x="16040" y="42049"/>
                  </a:lnTo>
                  <a:lnTo>
                    <a:pt x="457" y="85598"/>
                  </a:lnTo>
                  <a:lnTo>
                    <a:pt x="0" y="94970"/>
                  </a:lnTo>
                  <a:lnTo>
                    <a:pt x="0" y="2180945"/>
                  </a:lnTo>
                  <a:lnTo>
                    <a:pt x="11264" y="2225891"/>
                  </a:lnTo>
                  <a:lnTo>
                    <a:pt x="42329" y="2260168"/>
                  </a:lnTo>
                  <a:lnTo>
                    <a:pt x="85877" y="2275751"/>
                  </a:lnTo>
                  <a:lnTo>
                    <a:pt x="89662" y="2275929"/>
                  </a:lnTo>
                  <a:lnTo>
                    <a:pt x="85344" y="2273782"/>
                  </a:lnTo>
                  <a:lnTo>
                    <a:pt x="76009" y="2264118"/>
                  </a:lnTo>
                  <a:lnTo>
                    <a:pt x="61658" y="2225891"/>
                  </a:lnTo>
                  <a:lnTo>
                    <a:pt x="57150" y="2180945"/>
                  </a:lnTo>
                  <a:lnTo>
                    <a:pt x="57150" y="94970"/>
                  </a:lnTo>
                  <a:lnTo>
                    <a:pt x="61658" y="50025"/>
                  </a:lnTo>
                  <a:lnTo>
                    <a:pt x="76009" y="11811"/>
                  </a:lnTo>
                  <a:lnTo>
                    <a:pt x="85344" y="2146"/>
                  </a:lnTo>
                  <a:lnTo>
                    <a:pt x="89662" y="0"/>
                  </a:lnTo>
                  <a:close/>
                </a:path>
                <a:path w="2714625" h="2276475">
                  <a:moveTo>
                    <a:pt x="2714625" y="761720"/>
                  </a:moveTo>
                  <a:lnTo>
                    <a:pt x="200025" y="761720"/>
                  </a:lnTo>
                  <a:lnTo>
                    <a:pt x="200025" y="780770"/>
                  </a:lnTo>
                  <a:lnTo>
                    <a:pt x="2714625" y="780770"/>
                  </a:lnTo>
                  <a:lnTo>
                    <a:pt x="2714625" y="761720"/>
                  </a:lnTo>
                  <a:close/>
                </a:path>
              </a:pathLst>
            </a:custGeom>
            <a:solidFill>
              <a:srgbClr val="9A5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140825" y="3390955"/>
            <a:ext cx="1294130" cy="5588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00" b="1" spc="-50" dirty="0">
                <a:solidFill>
                  <a:srgbClr val="9A58B5"/>
                </a:solidFill>
                <a:latin typeface="BIZ UDPGothic"/>
                <a:cs typeface="BIZ UDPGothic"/>
              </a:rPr>
              <a:t>ボトムファネル</a:t>
            </a:r>
            <a:endParaRPr sz="160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600" b="1" spc="635" dirty="0">
                <a:solidFill>
                  <a:srgbClr val="9A58B5"/>
                </a:solidFill>
                <a:latin typeface="BIZ UDPGothic"/>
                <a:cs typeface="BIZ UDPGothic"/>
              </a:rPr>
              <a:t>（</a:t>
            </a:r>
            <a:r>
              <a:rPr sz="1600" b="1" spc="-165" dirty="0">
                <a:solidFill>
                  <a:srgbClr val="9A58B5"/>
                </a:solidFill>
                <a:latin typeface="BIZ UDPGothic"/>
                <a:cs typeface="BIZ UDPGothic"/>
              </a:rPr>
              <a:t>申込転換</a:t>
            </a:r>
            <a:r>
              <a:rPr sz="1600" b="1" spc="590" dirty="0">
                <a:solidFill>
                  <a:srgbClr val="9A58B5"/>
                </a:solidFill>
                <a:latin typeface="BIZ UDPGothic"/>
                <a:cs typeface="BIZ UDPGothic"/>
              </a:rPr>
              <a:t>）</a:t>
            </a:r>
            <a:endParaRPr sz="1600">
              <a:latin typeface="BIZ UDPGothic"/>
              <a:cs typeface="BIZ UDP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40825" y="4148962"/>
            <a:ext cx="12065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967" baseline="2057" dirty="0">
                <a:solidFill>
                  <a:srgbClr val="8B5CF5"/>
                </a:solidFill>
                <a:latin typeface="Arial Black"/>
                <a:cs typeface="Arial Black"/>
              </a:rPr>
              <a:t></a:t>
            </a:r>
            <a:r>
              <a:rPr sz="2025" spc="277" baseline="2057" dirty="0">
                <a:solidFill>
                  <a:srgbClr val="8B5CF5"/>
                </a:solidFill>
                <a:latin typeface="Arial Black"/>
                <a:cs typeface="Arial Black"/>
              </a:rPr>
              <a:t> </a:t>
            </a:r>
            <a:r>
              <a:rPr sz="1350" spc="-254" dirty="0">
                <a:latin typeface="SimSun"/>
                <a:cs typeface="SimSun"/>
              </a:rPr>
              <a:t>個別相談強化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40825" y="4491862"/>
            <a:ext cx="19113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75" baseline="2057" dirty="0">
                <a:solidFill>
                  <a:srgbClr val="8B5CF5"/>
                </a:solidFill>
                <a:latin typeface="Arial Black"/>
                <a:cs typeface="Arial Black"/>
              </a:rPr>
              <a:t></a:t>
            </a:r>
            <a:r>
              <a:rPr sz="2025" spc="322" baseline="2057" dirty="0">
                <a:solidFill>
                  <a:srgbClr val="8B5CF5"/>
                </a:solidFill>
                <a:latin typeface="Arial Black"/>
                <a:cs typeface="Arial Black"/>
              </a:rPr>
              <a:t> </a:t>
            </a:r>
            <a:r>
              <a:rPr sz="1350" spc="-170" dirty="0">
                <a:latin typeface="PMingLiU"/>
                <a:cs typeface="PMingLiU"/>
              </a:rPr>
              <a:t>リマインドメール</a:t>
            </a:r>
            <a:r>
              <a:rPr sz="1350" spc="-285" dirty="0">
                <a:latin typeface="SimSun"/>
                <a:cs typeface="SimSun"/>
              </a:rPr>
              <a:t>最適化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40825" y="4829376"/>
            <a:ext cx="24625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25" spc="359" baseline="2057" dirty="0">
                <a:solidFill>
                  <a:srgbClr val="8B5CF5"/>
                </a:solidFill>
                <a:latin typeface="Arial Black"/>
                <a:cs typeface="Arial Black"/>
              </a:rPr>
              <a:t></a:t>
            </a:r>
            <a:r>
              <a:rPr sz="2025" spc="405" baseline="2057" dirty="0">
                <a:solidFill>
                  <a:srgbClr val="8B5CF5"/>
                </a:solidFill>
                <a:latin typeface="Arial Black"/>
                <a:cs typeface="Arial Black"/>
              </a:rPr>
              <a:t> </a:t>
            </a:r>
            <a:r>
              <a:rPr sz="1350" spc="-170" dirty="0">
                <a:latin typeface="SimSun"/>
                <a:cs typeface="SimSun"/>
              </a:rPr>
              <a:t>助成金情報強調</a:t>
            </a:r>
            <a:r>
              <a:rPr sz="1350" spc="-114" dirty="0">
                <a:latin typeface="SimSun"/>
                <a:cs typeface="SimSun"/>
              </a:rPr>
              <a:t>（</a:t>
            </a:r>
            <a:r>
              <a:rPr sz="1400" spc="-114" dirty="0">
                <a:latin typeface="Arial"/>
                <a:cs typeface="Arial"/>
              </a:rPr>
              <a:t>30-</a:t>
            </a:r>
            <a:r>
              <a:rPr sz="1400" spc="-125" dirty="0">
                <a:latin typeface="Arial"/>
                <a:cs typeface="Arial"/>
              </a:rPr>
              <a:t>45%</a:t>
            </a:r>
            <a:r>
              <a:rPr sz="1350" spc="-170" dirty="0">
                <a:latin typeface="SimSun"/>
                <a:cs typeface="SimSun"/>
              </a:rPr>
              <a:t>補助</a:t>
            </a:r>
            <a:r>
              <a:rPr sz="1350" spc="-575" dirty="0">
                <a:latin typeface="SimSun"/>
                <a:cs typeface="SimSun"/>
              </a:rPr>
              <a:t>）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40825" y="5177662"/>
            <a:ext cx="13017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baseline="2057" dirty="0">
                <a:solidFill>
                  <a:srgbClr val="8B5CF5"/>
                </a:solidFill>
                <a:latin typeface="Arial Black"/>
                <a:cs typeface="Arial Black"/>
              </a:rPr>
              <a:t></a:t>
            </a:r>
            <a:r>
              <a:rPr sz="2025" spc="345" baseline="2057" dirty="0">
                <a:solidFill>
                  <a:srgbClr val="8B5CF5"/>
                </a:solidFill>
                <a:latin typeface="Arial Black"/>
                <a:cs typeface="Arial Black"/>
              </a:rPr>
              <a:t> </a:t>
            </a:r>
            <a:r>
              <a:rPr sz="1350" spc="-170" dirty="0">
                <a:latin typeface="SimSun"/>
                <a:cs typeface="SimSun"/>
              </a:rPr>
              <a:t>残席</a:t>
            </a:r>
            <a:r>
              <a:rPr sz="1350" spc="-170" dirty="0">
                <a:latin typeface="PMingLiU"/>
                <a:cs typeface="PMingLiU"/>
              </a:rPr>
              <a:t>‧</a:t>
            </a:r>
            <a:r>
              <a:rPr sz="1350" spc="-254" dirty="0">
                <a:latin typeface="SimSun"/>
                <a:cs typeface="SimSun"/>
              </a:rPr>
              <a:t>特典訴求</a:t>
            </a:r>
            <a:endParaRPr sz="1350">
              <a:latin typeface="SimSun"/>
              <a:cs typeface="SimSu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82367" y="1181099"/>
            <a:ext cx="5819140" cy="1428750"/>
            <a:chOff x="2182367" y="1181099"/>
            <a:chExt cx="5819140" cy="1428750"/>
          </a:xfrm>
        </p:grpSpPr>
        <p:sp>
          <p:nvSpPr>
            <p:cNvPr id="36" name="object 36"/>
            <p:cNvSpPr/>
            <p:nvPr/>
          </p:nvSpPr>
          <p:spPr>
            <a:xfrm>
              <a:off x="4190999" y="1181099"/>
              <a:ext cx="3810000" cy="1428750"/>
            </a:xfrm>
            <a:custGeom>
              <a:avLst/>
              <a:gdLst/>
              <a:ahLst/>
              <a:cxnLst/>
              <a:rect l="l" t="t" r="r" b="b"/>
              <a:pathLst>
                <a:path w="3810000" h="1428750">
                  <a:moveTo>
                    <a:pt x="3428999" y="1428749"/>
                  </a:moveTo>
                  <a:lnTo>
                    <a:pt x="380999" y="1428749"/>
                  </a:lnTo>
                  <a:lnTo>
                    <a:pt x="378459" y="1419224"/>
                  </a:lnTo>
                  <a:lnTo>
                    <a:pt x="3431539" y="1419224"/>
                  </a:lnTo>
                  <a:lnTo>
                    <a:pt x="3428999" y="1428749"/>
                  </a:lnTo>
                  <a:close/>
                </a:path>
                <a:path w="3810000" h="1428750">
                  <a:moveTo>
                    <a:pt x="13978" y="52417"/>
                  </a:moveTo>
                  <a:lnTo>
                    <a:pt x="0" y="0"/>
                  </a:lnTo>
                  <a:lnTo>
                    <a:pt x="3809999" y="0"/>
                  </a:lnTo>
                  <a:lnTo>
                    <a:pt x="3807459" y="9524"/>
                  </a:lnTo>
                  <a:lnTo>
                    <a:pt x="76199" y="9524"/>
                  </a:lnTo>
                  <a:lnTo>
                    <a:pt x="69631" y="9842"/>
                  </a:lnTo>
                  <a:lnTo>
                    <a:pt x="33921" y="24633"/>
                  </a:lnTo>
                  <a:lnTo>
                    <a:pt x="14599" y="50684"/>
                  </a:lnTo>
                  <a:lnTo>
                    <a:pt x="13978" y="52417"/>
                  </a:lnTo>
                  <a:close/>
                </a:path>
                <a:path w="3810000" h="1428750">
                  <a:moveTo>
                    <a:pt x="3796021" y="52417"/>
                  </a:moveTo>
                  <a:lnTo>
                    <a:pt x="3770847" y="20751"/>
                  </a:lnTo>
                  <a:lnTo>
                    <a:pt x="3733799" y="9524"/>
                  </a:lnTo>
                  <a:lnTo>
                    <a:pt x="3807459" y="9524"/>
                  </a:lnTo>
                  <a:lnTo>
                    <a:pt x="3796021" y="52417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01134" y="1181100"/>
              <a:ext cx="3790315" cy="1428750"/>
            </a:xfrm>
            <a:custGeom>
              <a:avLst/>
              <a:gdLst/>
              <a:ahLst/>
              <a:cxnLst/>
              <a:rect l="l" t="t" r="r" b="b"/>
              <a:pathLst>
                <a:path w="3790315" h="1428750">
                  <a:moveTo>
                    <a:pt x="3418864" y="1428749"/>
                  </a:moveTo>
                  <a:lnTo>
                    <a:pt x="370865" y="1428749"/>
                  </a:lnTo>
                  <a:lnTo>
                    <a:pt x="0" y="38005"/>
                  </a:lnTo>
                  <a:lnTo>
                    <a:pt x="27889" y="10062"/>
                  </a:lnTo>
                  <a:lnTo>
                    <a:pt x="61061" y="0"/>
                  </a:lnTo>
                  <a:lnTo>
                    <a:pt x="3728667" y="0"/>
                  </a:lnTo>
                  <a:lnTo>
                    <a:pt x="3770158" y="15621"/>
                  </a:lnTo>
                  <a:lnTo>
                    <a:pt x="3789729" y="38005"/>
                  </a:lnTo>
                  <a:lnTo>
                    <a:pt x="3418864" y="1428749"/>
                  </a:lnTo>
                  <a:close/>
                </a:path>
              </a:pathLst>
            </a:custGeom>
            <a:solidFill>
              <a:srgbClr val="339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82367" y="1688591"/>
              <a:ext cx="1920239" cy="624840"/>
            </a:xfrm>
            <a:custGeom>
              <a:avLst/>
              <a:gdLst/>
              <a:ahLst/>
              <a:cxnLst/>
              <a:rect l="l" t="t" r="r" b="b"/>
              <a:pathLst>
                <a:path w="1920239" h="624839">
                  <a:moveTo>
                    <a:pt x="1920239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1920239" y="0"/>
                  </a:lnTo>
                  <a:lnTo>
                    <a:pt x="1920239" y="73532"/>
                  </a:lnTo>
                  <a:lnTo>
                    <a:pt x="294131" y="73532"/>
                  </a:lnTo>
                  <a:lnTo>
                    <a:pt x="276303" y="74393"/>
                  </a:lnTo>
                  <a:lnTo>
                    <a:pt x="224875" y="87308"/>
                  </a:lnTo>
                  <a:lnTo>
                    <a:pt x="179378" y="114541"/>
                  </a:lnTo>
                  <a:lnTo>
                    <a:pt x="143628" y="153944"/>
                  </a:lnTo>
                  <a:lnTo>
                    <a:pt x="120905" y="202052"/>
                  </a:lnTo>
                  <a:lnTo>
                    <a:pt x="113156" y="254507"/>
                  </a:lnTo>
                  <a:lnTo>
                    <a:pt x="113156" y="292607"/>
                  </a:lnTo>
                  <a:lnTo>
                    <a:pt x="120905" y="345063"/>
                  </a:lnTo>
                  <a:lnTo>
                    <a:pt x="143628" y="393170"/>
                  </a:lnTo>
                  <a:lnTo>
                    <a:pt x="179378" y="432573"/>
                  </a:lnTo>
                  <a:lnTo>
                    <a:pt x="224875" y="459806"/>
                  </a:lnTo>
                  <a:lnTo>
                    <a:pt x="276303" y="472721"/>
                  </a:lnTo>
                  <a:lnTo>
                    <a:pt x="294131" y="473582"/>
                  </a:lnTo>
                  <a:lnTo>
                    <a:pt x="1920239" y="473582"/>
                  </a:lnTo>
                  <a:lnTo>
                    <a:pt x="1920239" y="624839"/>
                  </a:lnTo>
                  <a:close/>
                </a:path>
                <a:path w="1920239" h="624839">
                  <a:moveTo>
                    <a:pt x="1920239" y="473582"/>
                  </a:moveTo>
                  <a:lnTo>
                    <a:pt x="1627631" y="473582"/>
                  </a:lnTo>
                  <a:lnTo>
                    <a:pt x="1645459" y="472721"/>
                  </a:lnTo>
                  <a:lnTo>
                    <a:pt x="1662944" y="470138"/>
                  </a:lnTo>
                  <a:lnTo>
                    <a:pt x="1713028" y="452189"/>
                  </a:lnTo>
                  <a:lnTo>
                    <a:pt x="1755600" y="420576"/>
                  </a:lnTo>
                  <a:lnTo>
                    <a:pt x="1787212" y="378005"/>
                  </a:lnTo>
                  <a:lnTo>
                    <a:pt x="1805162" y="327920"/>
                  </a:lnTo>
                  <a:lnTo>
                    <a:pt x="1808606" y="292607"/>
                  </a:lnTo>
                  <a:lnTo>
                    <a:pt x="1808606" y="254507"/>
                  </a:lnTo>
                  <a:lnTo>
                    <a:pt x="1800857" y="202052"/>
                  </a:lnTo>
                  <a:lnTo>
                    <a:pt x="1778134" y="153944"/>
                  </a:lnTo>
                  <a:lnTo>
                    <a:pt x="1742385" y="114541"/>
                  </a:lnTo>
                  <a:lnTo>
                    <a:pt x="1696887" y="87308"/>
                  </a:lnTo>
                  <a:lnTo>
                    <a:pt x="1645459" y="74393"/>
                  </a:lnTo>
                  <a:lnTo>
                    <a:pt x="1627631" y="73532"/>
                  </a:lnTo>
                  <a:lnTo>
                    <a:pt x="1920239" y="73532"/>
                  </a:lnTo>
                  <a:lnTo>
                    <a:pt x="1920239" y="473582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85999" y="1752599"/>
              <a:ext cx="1714500" cy="419100"/>
            </a:xfrm>
            <a:custGeom>
              <a:avLst/>
              <a:gdLst/>
              <a:ahLst/>
              <a:cxnLst/>
              <a:rect l="l" t="t" r="r" b="b"/>
              <a:pathLst>
                <a:path w="1714500" h="419100">
                  <a:moveTo>
                    <a:pt x="1523999" y="419099"/>
                  </a:moveTo>
                  <a:lnTo>
                    <a:pt x="190499" y="419099"/>
                  </a:lnTo>
                  <a:lnTo>
                    <a:pt x="181141" y="418871"/>
                  </a:lnTo>
                  <a:lnTo>
                    <a:pt x="135199" y="410898"/>
                  </a:lnTo>
                  <a:lnTo>
                    <a:pt x="92572" y="392003"/>
                  </a:lnTo>
                  <a:lnTo>
                    <a:pt x="55796" y="363303"/>
                  </a:lnTo>
                  <a:lnTo>
                    <a:pt x="27095" y="326527"/>
                  </a:lnTo>
                  <a:lnTo>
                    <a:pt x="8200" y="283899"/>
                  </a:lnTo>
                  <a:lnTo>
                    <a:pt x="228" y="237958"/>
                  </a:lnTo>
                  <a:lnTo>
                    <a:pt x="0" y="228599"/>
                  </a:lnTo>
                  <a:lnTo>
                    <a:pt x="0" y="190499"/>
                  </a:lnTo>
                  <a:lnTo>
                    <a:pt x="5710" y="144200"/>
                  </a:lnTo>
                  <a:lnTo>
                    <a:pt x="22491" y="100697"/>
                  </a:lnTo>
                  <a:lnTo>
                    <a:pt x="49340" y="62575"/>
                  </a:lnTo>
                  <a:lnTo>
                    <a:pt x="84663" y="32105"/>
                  </a:lnTo>
                  <a:lnTo>
                    <a:pt x="126332" y="11130"/>
                  </a:lnTo>
                  <a:lnTo>
                    <a:pt x="171827" y="915"/>
                  </a:lnTo>
                  <a:lnTo>
                    <a:pt x="190499" y="0"/>
                  </a:lnTo>
                  <a:lnTo>
                    <a:pt x="1523999" y="0"/>
                  </a:lnTo>
                  <a:lnTo>
                    <a:pt x="1570298" y="5710"/>
                  </a:lnTo>
                  <a:lnTo>
                    <a:pt x="1613801" y="22491"/>
                  </a:lnTo>
                  <a:lnTo>
                    <a:pt x="1651924" y="49340"/>
                  </a:lnTo>
                  <a:lnTo>
                    <a:pt x="1682394" y="84663"/>
                  </a:lnTo>
                  <a:lnTo>
                    <a:pt x="1703368" y="126332"/>
                  </a:lnTo>
                  <a:lnTo>
                    <a:pt x="1713584" y="171827"/>
                  </a:lnTo>
                  <a:lnTo>
                    <a:pt x="1714499" y="190499"/>
                  </a:lnTo>
                  <a:lnTo>
                    <a:pt x="1714499" y="228599"/>
                  </a:lnTo>
                  <a:lnTo>
                    <a:pt x="1708789" y="274898"/>
                  </a:lnTo>
                  <a:lnTo>
                    <a:pt x="1692007" y="318401"/>
                  </a:lnTo>
                  <a:lnTo>
                    <a:pt x="1665159" y="356524"/>
                  </a:lnTo>
                  <a:lnTo>
                    <a:pt x="1629835" y="386994"/>
                  </a:lnTo>
                  <a:lnTo>
                    <a:pt x="1588166" y="407968"/>
                  </a:lnTo>
                  <a:lnTo>
                    <a:pt x="1542671" y="418184"/>
                  </a:lnTo>
                  <a:lnTo>
                    <a:pt x="1523999" y="419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749401" y="1843913"/>
            <a:ext cx="7874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70" dirty="0">
                <a:solidFill>
                  <a:srgbClr val="3398DA"/>
                </a:solidFill>
                <a:latin typeface="BIZ UDPGothic"/>
                <a:cs typeface="BIZ UDPGothic"/>
              </a:rPr>
              <a:t>認知</a:t>
            </a:r>
            <a:r>
              <a:rPr sz="1350" b="1" spc="780" dirty="0">
                <a:solidFill>
                  <a:srgbClr val="3398DA"/>
                </a:solidFill>
                <a:latin typeface="Tahoma"/>
                <a:cs typeface="Tahoma"/>
              </a:rPr>
              <a:t>‧</a:t>
            </a:r>
            <a:r>
              <a:rPr sz="1350" b="1" spc="-125" dirty="0">
                <a:solidFill>
                  <a:srgbClr val="3398DA"/>
                </a:solidFill>
                <a:latin typeface="BIZ UDPGothic"/>
                <a:cs typeface="BIZ UDPGothic"/>
              </a:rPr>
              <a:t>興味</a:t>
            </a:r>
            <a:endParaRPr sz="1350">
              <a:latin typeface="BIZ UDPGothic"/>
              <a:cs typeface="BIZ UDPGothic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82367" y="2609849"/>
            <a:ext cx="5438140" cy="1619250"/>
            <a:chOff x="2182367" y="2609849"/>
            <a:chExt cx="5438140" cy="1619250"/>
          </a:xfrm>
        </p:grpSpPr>
        <p:sp>
          <p:nvSpPr>
            <p:cNvPr id="42" name="object 42"/>
            <p:cNvSpPr/>
            <p:nvPr/>
          </p:nvSpPr>
          <p:spPr>
            <a:xfrm>
              <a:off x="4571999" y="2609849"/>
              <a:ext cx="3048000" cy="1619250"/>
            </a:xfrm>
            <a:custGeom>
              <a:avLst/>
              <a:gdLst/>
              <a:ahLst/>
              <a:cxnLst/>
              <a:rect l="l" t="t" r="r" b="b"/>
              <a:pathLst>
                <a:path w="3048000" h="1619250">
                  <a:moveTo>
                    <a:pt x="3045758" y="9524"/>
                  </a:moveTo>
                  <a:lnTo>
                    <a:pt x="2241" y="9524"/>
                  </a:lnTo>
                  <a:lnTo>
                    <a:pt x="0" y="0"/>
                  </a:lnTo>
                  <a:lnTo>
                    <a:pt x="3047999" y="0"/>
                  </a:lnTo>
                  <a:lnTo>
                    <a:pt x="3045758" y="9524"/>
                  </a:lnTo>
                  <a:close/>
                </a:path>
                <a:path w="3048000" h="1619250">
                  <a:moveTo>
                    <a:pt x="2666999" y="1619249"/>
                  </a:moveTo>
                  <a:lnTo>
                    <a:pt x="380999" y="1619249"/>
                  </a:lnTo>
                  <a:lnTo>
                    <a:pt x="378758" y="1609724"/>
                  </a:lnTo>
                  <a:lnTo>
                    <a:pt x="2669241" y="1609724"/>
                  </a:lnTo>
                  <a:lnTo>
                    <a:pt x="2666999" y="1619249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71999" y="2609849"/>
              <a:ext cx="3048000" cy="1619250"/>
            </a:xfrm>
            <a:custGeom>
              <a:avLst/>
              <a:gdLst/>
              <a:ahLst/>
              <a:cxnLst/>
              <a:rect l="l" t="t" r="r" b="b"/>
              <a:pathLst>
                <a:path w="3048000" h="1619250">
                  <a:moveTo>
                    <a:pt x="2666999" y="1619249"/>
                  </a:moveTo>
                  <a:lnTo>
                    <a:pt x="380999" y="1619249"/>
                  </a:lnTo>
                  <a:lnTo>
                    <a:pt x="0" y="0"/>
                  </a:lnTo>
                  <a:lnTo>
                    <a:pt x="3047999" y="0"/>
                  </a:lnTo>
                  <a:lnTo>
                    <a:pt x="2666999" y="1619249"/>
                  </a:lnTo>
                  <a:close/>
                </a:path>
              </a:pathLst>
            </a:custGeom>
            <a:solidFill>
              <a:srgbClr val="2E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82367" y="3212591"/>
              <a:ext cx="1920239" cy="624840"/>
            </a:xfrm>
            <a:custGeom>
              <a:avLst/>
              <a:gdLst/>
              <a:ahLst/>
              <a:cxnLst/>
              <a:rect l="l" t="t" r="r" b="b"/>
              <a:pathLst>
                <a:path w="1920239" h="624839">
                  <a:moveTo>
                    <a:pt x="1920239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1920239" y="0"/>
                  </a:lnTo>
                  <a:lnTo>
                    <a:pt x="1920239" y="73532"/>
                  </a:lnTo>
                  <a:lnTo>
                    <a:pt x="294131" y="73532"/>
                  </a:lnTo>
                  <a:lnTo>
                    <a:pt x="276303" y="74393"/>
                  </a:lnTo>
                  <a:lnTo>
                    <a:pt x="224875" y="87308"/>
                  </a:lnTo>
                  <a:lnTo>
                    <a:pt x="179378" y="114541"/>
                  </a:lnTo>
                  <a:lnTo>
                    <a:pt x="143628" y="153944"/>
                  </a:lnTo>
                  <a:lnTo>
                    <a:pt x="120905" y="202051"/>
                  </a:lnTo>
                  <a:lnTo>
                    <a:pt x="113156" y="254507"/>
                  </a:lnTo>
                  <a:lnTo>
                    <a:pt x="113156" y="292607"/>
                  </a:lnTo>
                  <a:lnTo>
                    <a:pt x="120905" y="345063"/>
                  </a:lnTo>
                  <a:lnTo>
                    <a:pt x="143628" y="393170"/>
                  </a:lnTo>
                  <a:lnTo>
                    <a:pt x="179378" y="432573"/>
                  </a:lnTo>
                  <a:lnTo>
                    <a:pt x="224875" y="459806"/>
                  </a:lnTo>
                  <a:lnTo>
                    <a:pt x="276303" y="472721"/>
                  </a:lnTo>
                  <a:lnTo>
                    <a:pt x="294131" y="473582"/>
                  </a:lnTo>
                  <a:lnTo>
                    <a:pt x="1920239" y="473582"/>
                  </a:lnTo>
                  <a:lnTo>
                    <a:pt x="1920239" y="624839"/>
                  </a:lnTo>
                  <a:close/>
                </a:path>
                <a:path w="1920239" h="624839">
                  <a:moveTo>
                    <a:pt x="1920239" y="473582"/>
                  </a:moveTo>
                  <a:lnTo>
                    <a:pt x="1627631" y="473582"/>
                  </a:lnTo>
                  <a:lnTo>
                    <a:pt x="1645459" y="472721"/>
                  </a:lnTo>
                  <a:lnTo>
                    <a:pt x="1662944" y="470138"/>
                  </a:lnTo>
                  <a:lnTo>
                    <a:pt x="1713028" y="452188"/>
                  </a:lnTo>
                  <a:lnTo>
                    <a:pt x="1755600" y="420576"/>
                  </a:lnTo>
                  <a:lnTo>
                    <a:pt x="1787212" y="378004"/>
                  </a:lnTo>
                  <a:lnTo>
                    <a:pt x="1805162" y="327920"/>
                  </a:lnTo>
                  <a:lnTo>
                    <a:pt x="1808606" y="292607"/>
                  </a:lnTo>
                  <a:lnTo>
                    <a:pt x="1808606" y="254507"/>
                  </a:lnTo>
                  <a:lnTo>
                    <a:pt x="1800857" y="202051"/>
                  </a:lnTo>
                  <a:lnTo>
                    <a:pt x="1778134" y="153944"/>
                  </a:lnTo>
                  <a:lnTo>
                    <a:pt x="1742385" y="114541"/>
                  </a:lnTo>
                  <a:lnTo>
                    <a:pt x="1696887" y="87308"/>
                  </a:lnTo>
                  <a:lnTo>
                    <a:pt x="1645459" y="74393"/>
                  </a:lnTo>
                  <a:lnTo>
                    <a:pt x="1627631" y="73532"/>
                  </a:lnTo>
                  <a:lnTo>
                    <a:pt x="1920239" y="73532"/>
                  </a:lnTo>
                  <a:lnTo>
                    <a:pt x="1920239" y="473582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85999" y="3276599"/>
              <a:ext cx="1714500" cy="419100"/>
            </a:xfrm>
            <a:custGeom>
              <a:avLst/>
              <a:gdLst/>
              <a:ahLst/>
              <a:cxnLst/>
              <a:rect l="l" t="t" r="r" b="b"/>
              <a:pathLst>
                <a:path w="1714500" h="419100">
                  <a:moveTo>
                    <a:pt x="1523999" y="419099"/>
                  </a:moveTo>
                  <a:lnTo>
                    <a:pt x="190499" y="419099"/>
                  </a:lnTo>
                  <a:lnTo>
                    <a:pt x="181141" y="418871"/>
                  </a:lnTo>
                  <a:lnTo>
                    <a:pt x="135199" y="410898"/>
                  </a:lnTo>
                  <a:lnTo>
                    <a:pt x="92572" y="392003"/>
                  </a:lnTo>
                  <a:lnTo>
                    <a:pt x="55796" y="363303"/>
                  </a:lnTo>
                  <a:lnTo>
                    <a:pt x="27095" y="326527"/>
                  </a:lnTo>
                  <a:lnTo>
                    <a:pt x="8200" y="283899"/>
                  </a:lnTo>
                  <a:lnTo>
                    <a:pt x="228" y="237958"/>
                  </a:lnTo>
                  <a:lnTo>
                    <a:pt x="0" y="228599"/>
                  </a:lnTo>
                  <a:lnTo>
                    <a:pt x="0" y="190499"/>
                  </a:lnTo>
                  <a:lnTo>
                    <a:pt x="5710" y="144200"/>
                  </a:lnTo>
                  <a:lnTo>
                    <a:pt x="22491" y="100697"/>
                  </a:lnTo>
                  <a:lnTo>
                    <a:pt x="49340" y="62575"/>
                  </a:lnTo>
                  <a:lnTo>
                    <a:pt x="84663" y="32104"/>
                  </a:lnTo>
                  <a:lnTo>
                    <a:pt x="126332" y="11130"/>
                  </a:lnTo>
                  <a:lnTo>
                    <a:pt x="171827" y="915"/>
                  </a:lnTo>
                  <a:lnTo>
                    <a:pt x="190499" y="0"/>
                  </a:lnTo>
                  <a:lnTo>
                    <a:pt x="1523999" y="0"/>
                  </a:lnTo>
                  <a:lnTo>
                    <a:pt x="1570298" y="5710"/>
                  </a:lnTo>
                  <a:lnTo>
                    <a:pt x="1613801" y="22491"/>
                  </a:lnTo>
                  <a:lnTo>
                    <a:pt x="1651924" y="49339"/>
                  </a:lnTo>
                  <a:lnTo>
                    <a:pt x="1682394" y="84663"/>
                  </a:lnTo>
                  <a:lnTo>
                    <a:pt x="1703368" y="126332"/>
                  </a:lnTo>
                  <a:lnTo>
                    <a:pt x="1713584" y="171827"/>
                  </a:lnTo>
                  <a:lnTo>
                    <a:pt x="1714499" y="190499"/>
                  </a:lnTo>
                  <a:lnTo>
                    <a:pt x="1714499" y="228599"/>
                  </a:lnTo>
                  <a:lnTo>
                    <a:pt x="1708789" y="274898"/>
                  </a:lnTo>
                  <a:lnTo>
                    <a:pt x="1692007" y="318401"/>
                  </a:lnTo>
                  <a:lnTo>
                    <a:pt x="1665159" y="356524"/>
                  </a:lnTo>
                  <a:lnTo>
                    <a:pt x="1629835" y="386994"/>
                  </a:lnTo>
                  <a:lnTo>
                    <a:pt x="1588166" y="407968"/>
                  </a:lnTo>
                  <a:lnTo>
                    <a:pt x="1542671" y="418184"/>
                  </a:lnTo>
                  <a:lnTo>
                    <a:pt x="1523999" y="419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978001" y="3367913"/>
            <a:ext cx="3302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35" dirty="0">
                <a:solidFill>
                  <a:srgbClr val="2ECC70"/>
                </a:solidFill>
                <a:latin typeface="BIZ UDPGothic"/>
                <a:cs typeface="BIZ UDPGothic"/>
              </a:rPr>
              <a:t>検討</a:t>
            </a:r>
            <a:endParaRPr sz="1350">
              <a:latin typeface="BIZ UDPGothic"/>
              <a:cs typeface="BIZ UDPGothic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182367" y="4229099"/>
            <a:ext cx="5057140" cy="1714500"/>
            <a:chOff x="2182367" y="4229099"/>
            <a:chExt cx="5057140" cy="1714500"/>
          </a:xfrm>
        </p:grpSpPr>
        <p:sp>
          <p:nvSpPr>
            <p:cNvPr id="48" name="object 48"/>
            <p:cNvSpPr/>
            <p:nvPr/>
          </p:nvSpPr>
          <p:spPr>
            <a:xfrm>
              <a:off x="4952999" y="4229099"/>
              <a:ext cx="2286000" cy="1714500"/>
            </a:xfrm>
            <a:custGeom>
              <a:avLst/>
              <a:gdLst/>
              <a:ahLst/>
              <a:cxnLst/>
              <a:rect l="l" t="t" r="r" b="b"/>
              <a:pathLst>
                <a:path w="2286000" h="1714500">
                  <a:moveTo>
                    <a:pt x="2281766" y="9524"/>
                  </a:moveTo>
                  <a:lnTo>
                    <a:pt x="4233" y="9524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1766" y="9524"/>
                  </a:lnTo>
                  <a:close/>
                </a:path>
                <a:path w="2286000" h="1714500">
                  <a:moveTo>
                    <a:pt x="1523999" y="1714499"/>
                  </a:moveTo>
                  <a:lnTo>
                    <a:pt x="761999" y="1714499"/>
                  </a:lnTo>
                  <a:lnTo>
                    <a:pt x="757766" y="1704974"/>
                  </a:lnTo>
                  <a:lnTo>
                    <a:pt x="1528233" y="1704974"/>
                  </a:lnTo>
                  <a:lnTo>
                    <a:pt x="1523999" y="1714499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52999" y="4229099"/>
              <a:ext cx="2286000" cy="1714500"/>
            </a:xfrm>
            <a:custGeom>
              <a:avLst/>
              <a:gdLst/>
              <a:ahLst/>
              <a:cxnLst/>
              <a:rect l="l" t="t" r="r" b="b"/>
              <a:pathLst>
                <a:path w="2286000" h="1714500">
                  <a:moveTo>
                    <a:pt x="1523999" y="1714499"/>
                  </a:moveTo>
                  <a:lnTo>
                    <a:pt x="761999" y="1714499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1523999" y="1714499"/>
                  </a:lnTo>
                  <a:close/>
                </a:path>
              </a:pathLst>
            </a:custGeom>
            <a:solidFill>
              <a:srgbClr val="9A5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82367" y="4736591"/>
              <a:ext cx="1920239" cy="624840"/>
            </a:xfrm>
            <a:custGeom>
              <a:avLst/>
              <a:gdLst/>
              <a:ahLst/>
              <a:cxnLst/>
              <a:rect l="l" t="t" r="r" b="b"/>
              <a:pathLst>
                <a:path w="1920239" h="624839">
                  <a:moveTo>
                    <a:pt x="1920239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1920239" y="0"/>
                  </a:lnTo>
                  <a:lnTo>
                    <a:pt x="1920239" y="73532"/>
                  </a:lnTo>
                  <a:lnTo>
                    <a:pt x="294131" y="73532"/>
                  </a:lnTo>
                  <a:lnTo>
                    <a:pt x="276303" y="74394"/>
                  </a:lnTo>
                  <a:lnTo>
                    <a:pt x="224875" y="87308"/>
                  </a:lnTo>
                  <a:lnTo>
                    <a:pt x="179378" y="114541"/>
                  </a:lnTo>
                  <a:lnTo>
                    <a:pt x="143628" y="153944"/>
                  </a:lnTo>
                  <a:lnTo>
                    <a:pt x="120905" y="202051"/>
                  </a:lnTo>
                  <a:lnTo>
                    <a:pt x="113156" y="254507"/>
                  </a:lnTo>
                  <a:lnTo>
                    <a:pt x="113156" y="292607"/>
                  </a:lnTo>
                  <a:lnTo>
                    <a:pt x="120905" y="345063"/>
                  </a:lnTo>
                  <a:lnTo>
                    <a:pt x="143628" y="393170"/>
                  </a:lnTo>
                  <a:lnTo>
                    <a:pt x="179378" y="432573"/>
                  </a:lnTo>
                  <a:lnTo>
                    <a:pt x="224875" y="459806"/>
                  </a:lnTo>
                  <a:lnTo>
                    <a:pt x="276303" y="472721"/>
                  </a:lnTo>
                  <a:lnTo>
                    <a:pt x="294131" y="473582"/>
                  </a:lnTo>
                  <a:lnTo>
                    <a:pt x="1920239" y="473582"/>
                  </a:lnTo>
                  <a:lnTo>
                    <a:pt x="1920239" y="624839"/>
                  </a:lnTo>
                  <a:close/>
                </a:path>
                <a:path w="1920239" h="624839">
                  <a:moveTo>
                    <a:pt x="1920239" y="473582"/>
                  </a:moveTo>
                  <a:lnTo>
                    <a:pt x="1627631" y="473582"/>
                  </a:lnTo>
                  <a:lnTo>
                    <a:pt x="1645459" y="472721"/>
                  </a:lnTo>
                  <a:lnTo>
                    <a:pt x="1662944" y="470138"/>
                  </a:lnTo>
                  <a:lnTo>
                    <a:pt x="1713028" y="452188"/>
                  </a:lnTo>
                  <a:lnTo>
                    <a:pt x="1755600" y="420576"/>
                  </a:lnTo>
                  <a:lnTo>
                    <a:pt x="1787212" y="378005"/>
                  </a:lnTo>
                  <a:lnTo>
                    <a:pt x="1805162" y="327920"/>
                  </a:lnTo>
                  <a:lnTo>
                    <a:pt x="1808606" y="292607"/>
                  </a:lnTo>
                  <a:lnTo>
                    <a:pt x="1808606" y="254507"/>
                  </a:lnTo>
                  <a:lnTo>
                    <a:pt x="1800857" y="202051"/>
                  </a:lnTo>
                  <a:lnTo>
                    <a:pt x="1778134" y="153944"/>
                  </a:lnTo>
                  <a:lnTo>
                    <a:pt x="1742385" y="114541"/>
                  </a:lnTo>
                  <a:lnTo>
                    <a:pt x="1696888" y="87308"/>
                  </a:lnTo>
                  <a:lnTo>
                    <a:pt x="1645459" y="74394"/>
                  </a:lnTo>
                  <a:lnTo>
                    <a:pt x="1627631" y="73532"/>
                  </a:lnTo>
                  <a:lnTo>
                    <a:pt x="1920239" y="73532"/>
                  </a:lnTo>
                  <a:lnTo>
                    <a:pt x="1920239" y="473582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85999" y="4800599"/>
              <a:ext cx="1714500" cy="419100"/>
            </a:xfrm>
            <a:custGeom>
              <a:avLst/>
              <a:gdLst/>
              <a:ahLst/>
              <a:cxnLst/>
              <a:rect l="l" t="t" r="r" b="b"/>
              <a:pathLst>
                <a:path w="1714500" h="419100">
                  <a:moveTo>
                    <a:pt x="1523999" y="419099"/>
                  </a:moveTo>
                  <a:lnTo>
                    <a:pt x="190499" y="419099"/>
                  </a:lnTo>
                  <a:lnTo>
                    <a:pt x="181141" y="418870"/>
                  </a:lnTo>
                  <a:lnTo>
                    <a:pt x="135199" y="410898"/>
                  </a:lnTo>
                  <a:lnTo>
                    <a:pt x="92572" y="392003"/>
                  </a:lnTo>
                  <a:lnTo>
                    <a:pt x="55796" y="363303"/>
                  </a:lnTo>
                  <a:lnTo>
                    <a:pt x="27095" y="326526"/>
                  </a:lnTo>
                  <a:lnTo>
                    <a:pt x="8200" y="283899"/>
                  </a:lnTo>
                  <a:lnTo>
                    <a:pt x="228" y="237958"/>
                  </a:lnTo>
                  <a:lnTo>
                    <a:pt x="0" y="228599"/>
                  </a:lnTo>
                  <a:lnTo>
                    <a:pt x="0" y="190499"/>
                  </a:lnTo>
                  <a:lnTo>
                    <a:pt x="5710" y="144200"/>
                  </a:lnTo>
                  <a:lnTo>
                    <a:pt x="22491" y="100697"/>
                  </a:lnTo>
                  <a:lnTo>
                    <a:pt x="49340" y="62575"/>
                  </a:lnTo>
                  <a:lnTo>
                    <a:pt x="84663" y="32104"/>
                  </a:lnTo>
                  <a:lnTo>
                    <a:pt x="126332" y="11130"/>
                  </a:lnTo>
                  <a:lnTo>
                    <a:pt x="171827" y="915"/>
                  </a:lnTo>
                  <a:lnTo>
                    <a:pt x="190499" y="0"/>
                  </a:lnTo>
                  <a:lnTo>
                    <a:pt x="1523999" y="0"/>
                  </a:lnTo>
                  <a:lnTo>
                    <a:pt x="1570298" y="5710"/>
                  </a:lnTo>
                  <a:lnTo>
                    <a:pt x="1613801" y="22491"/>
                  </a:lnTo>
                  <a:lnTo>
                    <a:pt x="1651924" y="49340"/>
                  </a:lnTo>
                  <a:lnTo>
                    <a:pt x="1682394" y="84663"/>
                  </a:lnTo>
                  <a:lnTo>
                    <a:pt x="1703368" y="126332"/>
                  </a:lnTo>
                  <a:lnTo>
                    <a:pt x="1713584" y="171827"/>
                  </a:lnTo>
                  <a:lnTo>
                    <a:pt x="1714499" y="190499"/>
                  </a:lnTo>
                  <a:lnTo>
                    <a:pt x="1714499" y="228599"/>
                  </a:lnTo>
                  <a:lnTo>
                    <a:pt x="1708789" y="274898"/>
                  </a:lnTo>
                  <a:lnTo>
                    <a:pt x="1692007" y="318401"/>
                  </a:lnTo>
                  <a:lnTo>
                    <a:pt x="1665159" y="356523"/>
                  </a:lnTo>
                  <a:lnTo>
                    <a:pt x="1629835" y="386993"/>
                  </a:lnTo>
                  <a:lnTo>
                    <a:pt x="1588166" y="407968"/>
                  </a:lnTo>
                  <a:lnTo>
                    <a:pt x="1542671" y="418184"/>
                  </a:lnTo>
                  <a:lnTo>
                    <a:pt x="1523999" y="419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825601" y="4891912"/>
            <a:ext cx="6350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45" dirty="0">
                <a:solidFill>
                  <a:srgbClr val="9A58B5"/>
                </a:solidFill>
                <a:latin typeface="BIZ UDPGothic"/>
                <a:cs typeface="BIZ UDPGothic"/>
              </a:rPr>
              <a:t>申込転換</a:t>
            </a:r>
            <a:endParaRPr sz="1350">
              <a:latin typeface="BIZ UDPGothic"/>
              <a:cs typeface="BIZ UDPGothic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645151" y="2188463"/>
            <a:ext cx="2901950" cy="2901950"/>
            <a:chOff x="4645151" y="2188463"/>
            <a:chExt cx="2901950" cy="2901950"/>
          </a:xfrm>
        </p:grpSpPr>
        <p:sp>
          <p:nvSpPr>
            <p:cNvPr id="54" name="object 54"/>
            <p:cNvSpPr/>
            <p:nvPr/>
          </p:nvSpPr>
          <p:spPr>
            <a:xfrm>
              <a:off x="4645151" y="2188463"/>
              <a:ext cx="2901950" cy="2901950"/>
            </a:xfrm>
            <a:custGeom>
              <a:avLst/>
              <a:gdLst/>
              <a:ahLst/>
              <a:cxnLst/>
              <a:rect l="l" t="t" r="r" b="b"/>
              <a:pathLst>
                <a:path w="2901950" h="2901950">
                  <a:moveTo>
                    <a:pt x="2901695" y="2901695"/>
                  </a:moveTo>
                  <a:lnTo>
                    <a:pt x="0" y="2901695"/>
                  </a:lnTo>
                  <a:lnTo>
                    <a:pt x="0" y="0"/>
                  </a:lnTo>
                  <a:lnTo>
                    <a:pt x="2901695" y="0"/>
                  </a:lnTo>
                  <a:lnTo>
                    <a:pt x="2901695" y="148335"/>
                  </a:lnTo>
                  <a:lnTo>
                    <a:pt x="1390557" y="148335"/>
                  </a:lnTo>
                  <a:lnTo>
                    <a:pt x="1360466" y="161035"/>
                  </a:lnTo>
                  <a:lnTo>
                    <a:pt x="1270556" y="161035"/>
                  </a:lnTo>
                  <a:lnTo>
                    <a:pt x="1240791" y="173735"/>
                  </a:lnTo>
                  <a:lnTo>
                    <a:pt x="1211134" y="173735"/>
                  </a:lnTo>
                  <a:lnTo>
                    <a:pt x="1181623" y="186435"/>
                  </a:lnTo>
                  <a:lnTo>
                    <a:pt x="1152291" y="186435"/>
                  </a:lnTo>
                  <a:lnTo>
                    <a:pt x="1123139" y="199135"/>
                  </a:lnTo>
                  <a:lnTo>
                    <a:pt x="1094167" y="199135"/>
                  </a:lnTo>
                  <a:lnTo>
                    <a:pt x="1036902" y="224535"/>
                  </a:lnTo>
                  <a:lnTo>
                    <a:pt x="925499" y="275335"/>
                  </a:lnTo>
                  <a:lnTo>
                    <a:pt x="845203" y="313435"/>
                  </a:lnTo>
                  <a:lnTo>
                    <a:pt x="793490" y="338835"/>
                  </a:lnTo>
                  <a:lnTo>
                    <a:pt x="768204" y="364235"/>
                  </a:lnTo>
                  <a:lnTo>
                    <a:pt x="718896" y="389635"/>
                  </a:lnTo>
                  <a:lnTo>
                    <a:pt x="694904" y="415035"/>
                  </a:lnTo>
                  <a:lnTo>
                    <a:pt x="671353" y="427735"/>
                  </a:lnTo>
                  <a:lnTo>
                    <a:pt x="648271" y="453135"/>
                  </a:lnTo>
                  <a:lnTo>
                    <a:pt x="625686" y="465835"/>
                  </a:lnTo>
                  <a:lnTo>
                    <a:pt x="603598" y="491235"/>
                  </a:lnTo>
                  <a:lnTo>
                    <a:pt x="582007" y="516635"/>
                  </a:lnTo>
                  <a:lnTo>
                    <a:pt x="560940" y="529335"/>
                  </a:lnTo>
                  <a:lnTo>
                    <a:pt x="540421" y="554735"/>
                  </a:lnTo>
                  <a:lnTo>
                    <a:pt x="520451" y="580135"/>
                  </a:lnTo>
                  <a:lnTo>
                    <a:pt x="501030" y="605535"/>
                  </a:lnTo>
                  <a:lnTo>
                    <a:pt x="482180" y="618235"/>
                  </a:lnTo>
                  <a:lnTo>
                    <a:pt x="446265" y="669035"/>
                  </a:lnTo>
                  <a:lnTo>
                    <a:pt x="412749" y="719835"/>
                  </a:lnTo>
                  <a:lnTo>
                    <a:pt x="381754" y="770635"/>
                  </a:lnTo>
                  <a:lnTo>
                    <a:pt x="353316" y="834135"/>
                  </a:lnTo>
                  <a:lnTo>
                    <a:pt x="340092" y="859535"/>
                  </a:lnTo>
                  <a:lnTo>
                    <a:pt x="315653" y="910335"/>
                  </a:lnTo>
                  <a:lnTo>
                    <a:pt x="293948" y="961135"/>
                  </a:lnTo>
                  <a:lnTo>
                    <a:pt x="284141" y="999235"/>
                  </a:lnTo>
                  <a:lnTo>
                    <a:pt x="275031" y="1024635"/>
                  </a:lnTo>
                  <a:lnTo>
                    <a:pt x="266629" y="1050035"/>
                  </a:lnTo>
                  <a:lnTo>
                    <a:pt x="258945" y="1075435"/>
                  </a:lnTo>
                  <a:lnTo>
                    <a:pt x="251979" y="1113535"/>
                  </a:lnTo>
                  <a:lnTo>
                    <a:pt x="245732" y="1138935"/>
                  </a:lnTo>
                  <a:lnTo>
                    <a:pt x="240210" y="1164335"/>
                  </a:lnTo>
                  <a:lnTo>
                    <a:pt x="235420" y="1202435"/>
                  </a:lnTo>
                  <a:lnTo>
                    <a:pt x="231364" y="1227835"/>
                  </a:lnTo>
                  <a:lnTo>
                    <a:pt x="228039" y="1265935"/>
                  </a:lnTo>
                  <a:lnTo>
                    <a:pt x="225451" y="1291335"/>
                  </a:lnTo>
                  <a:lnTo>
                    <a:pt x="223602" y="1316735"/>
                  </a:lnTo>
                  <a:lnTo>
                    <a:pt x="222492" y="1354835"/>
                  </a:lnTo>
                  <a:lnTo>
                    <a:pt x="222122" y="1380235"/>
                  </a:lnTo>
                  <a:lnTo>
                    <a:pt x="222493" y="1405635"/>
                  </a:lnTo>
                  <a:lnTo>
                    <a:pt x="223602" y="1443735"/>
                  </a:lnTo>
                  <a:lnTo>
                    <a:pt x="225451" y="1469135"/>
                  </a:lnTo>
                  <a:lnTo>
                    <a:pt x="228040" y="1494535"/>
                  </a:lnTo>
                  <a:lnTo>
                    <a:pt x="231364" y="1532635"/>
                  </a:lnTo>
                  <a:lnTo>
                    <a:pt x="235421" y="1558035"/>
                  </a:lnTo>
                  <a:lnTo>
                    <a:pt x="240210" y="1596135"/>
                  </a:lnTo>
                  <a:lnTo>
                    <a:pt x="245732" y="1621535"/>
                  </a:lnTo>
                  <a:lnTo>
                    <a:pt x="251979" y="1646935"/>
                  </a:lnTo>
                  <a:lnTo>
                    <a:pt x="258945" y="1685035"/>
                  </a:lnTo>
                  <a:lnTo>
                    <a:pt x="266629" y="1710435"/>
                  </a:lnTo>
                  <a:lnTo>
                    <a:pt x="275031" y="1735835"/>
                  </a:lnTo>
                  <a:lnTo>
                    <a:pt x="284141" y="1761235"/>
                  </a:lnTo>
                  <a:lnTo>
                    <a:pt x="293948" y="1799335"/>
                  </a:lnTo>
                  <a:lnTo>
                    <a:pt x="315653" y="1850135"/>
                  </a:lnTo>
                  <a:lnTo>
                    <a:pt x="340092" y="1900935"/>
                  </a:lnTo>
                  <a:lnTo>
                    <a:pt x="353316" y="1926335"/>
                  </a:lnTo>
                  <a:lnTo>
                    <a:pt x="367209" y="1964435"/>
                  </a:lnTo>
                  <a:lnTo>
                    <a:pt x="396934" y="2015235"/>
                  </a:lnTo>
                  <a:lnTo>
                    <a:pt x="429200" y="2066035"/>
                  </a:lnTo>
                  <a:lnTo>
                    <a:pt x="463925" y="2116835"/>
                  </a:lnTo>
                  <a:lnTo>
                    <a:pt x="501030" y="2154935"/>
                  </a:lnTo>
                  <a:lnTo>
                    <a:pt x="520451" y="2180335"/>
                  </a:lnTo>
                  <a:lnTo>
                    <a:pt x="540421" y="2205735"/>
                  </a:lnTo>
                  <a:lnTo>
                    <a:pt x="560940" y="2231135"/>
                  </a:lnTo>
                  <a:lnTo>
                    <a:pt x="582007" y="2243835"/>
                  </a:lnTo>
                  <a:lnTo>
                    <a:pt x="603598" y="2269235"/>
                  </a:lnTo>
                  <a:lnTo>
                    <a:pt x="625686" y="2294635"/>
                  </a:lnTo>
                  <a:lnTo>
                    <a:pt x="648271" y="2307335"/>
                  </a:lnTo>
                  <a:lnTo>
                    <a:pt x="671353" y="2332735"/>
                  </a:lnTo>
                  <a:lnTo>
                    <a:pt x="694904" y="2345435"/>
                  </a:lnTo>
                  <a:lnTo>
                    <a:pt x="718896" y="2370835"/>
                  </a:lnTo>
                  <a:lnTo>
                    <a:pt x="768204" y="2396235"/>
                  </a:lnTo>
                  <a:lnTo>
                    <a:pt x="845203" y="2447035"/>
                  </a:lnTo>
                  <a:lnTo>
                    <a:pt x="898406" y="2472435"/>
                  </a:lnTo>
                  <a:lnTo>
                    <a:pt x="980634" y="2510535"/>
                  </a:lnTo>
                  <a:lnTo>
                    <a:pt x="1094167" y="2561335"/>
                  </a:lnTo>
                  <a:lnTo>
                    <a:pt x="1123139" y="2561335"/>
                  </a:lnTo>
                  <a:lnTo>
                    <a:pt x="1152291" y="2574035"/>
                  </a:lnTo>
                  <a:lnTo>
                    <a:pt x="1181623" y="2574035"/>
                  </a:lnTo>
                  <a:lnTo>
                    <a:pt x="1211134" y="2586735"/>
                  </a:lnTo>
                  <a:lnTo>
                    <a:pt x="1240791" y="2586735"/>
                  </a:lnTo>
                  <a:lnTo>
                    <a:pt x="1270556" y="2599435"/>
                  </a:lnTo>
                  <a:lnTo>
                    <a:pt x="1360466" y="2599435"/>
                  </a:lnTo>
                  <a:lnTo>
                    <a:pt x="1390557" y="2612135"/>
                  </a:lnTo>
                  <a:lnTo>
                    <a:pt x="2901695" y="2612135"/>
                  </a:lnTo>
                  <a:lnTo>
                    <a:pt x="2901695" y="2901695"/>
                  </a:lnTo>
                  <a:close/>
                </a:path>
                <a:path w="2901950" h="2901950">
                  <a:moveTo>
                    <a:pt x="2901695" y="2612135"/>
                  </a:moveTo>
                  <a:lnTo>
                    <a:pt x="1511138" y="2612135"/>
                  </a:lnTo>
                  <a:lnTo>
                    <a:pt x="1541229" y="2599435"/>
                  </a:lnTo>
                  <a:lnTo>
                    <a:pt x="1631139" y="2599435"/>
                  </a:lnTo>
                  <a:lnTo>
                    <a:pt x="1660903" y="2586735"/>
                  </a:lnTo>
                  <a:lnTo>
                    <a:pt x="1690559" y="2586735"/>
                  </a:lnTo>
                  <a:lnTo>
                    <a:pt x="1720071" y="2574035"/>
                  </a:lnTo>
                  <a:lnTo>
                    <a:pt x="1749403" y="2574035"/>
                  </a:lnTo>
                  <a:lnTo>
                    <a:pt x="1778555" y="2561335"/>
                  </a:lnTo>
                  <a:lnTo>
                    <a:pt x="1807527" y="2561335"/>
                  </a:lnTo>
                  <a:lnTo>
                    <a:pt x="1921059" y="2510535"/>
                  </a:lnTo>
                  <a:lnTo>
                    <a:pt x="2003288" y="2472435"/>
                  </a:lnTo>
                  <a:lnTo>
                    <a:pt x="2056491" y="2447035"/>
                  </a:lnTo>
                  <a:lnTo>
                    <a:pt x="2108204" y="2421635"/>
                  </a:lnTo>
                  <a:lnTo>
                    <a:pt x="2133490" y="2396235"/>
                  </a:lnTo>
                  <a:lnTo>
                    <a:pt x="2182798" y="2370835"/>
                  </a:lnTo>
                  <a:lnTo>
                    <a:pt x="2206791" y="2345435"/>
                  </a:lnTo>
                  <a:lnTo>
                    <a:pt x="2230342" y="2332735"/>
                  </a:lnTo>
                  <a:lnTo>
                    <a:pt x="2253424" y="2307335"/>
                  </a:lnTo>
                  <a:lnTo>
                    <a:pt x="2276009" y="2294635"/>
                  </a:lnTo>
                  <a:lnTo>
                    <a:pt x="2298097" y="2269235"/>
                  </a:lnTo>
                  <a:lnTo>
                    <a:pt x="2319687" y="2243835"/>
                  </a:lnTo>
                  <a:lnTo>
                    <a:pt x="2340754" y="2231135"/>
                  </a:lnTo>
                  <a:lnTo>
                    <a:pt x="2361273" y="2205735"/>
                  </a:lnTo>
                  <a:lnTo>
                    <a:pt x="2381243" y="2180335"/>
                  </a:lnTo>
                  <a:lnTo>
                    <a:pt x="2400664" y="2154935"/>
                  </a:lnTo>
                  <a:lnTo>
                    <a:pt x="2419514" y="2142235"/>
                  </a:lnTo>
                  <a:lnTo>
                    <a:pt x="2455429" y="2091435"/>
                  </a:lnTo>
                  <a:lnTo>
                    <a:pt x="2488944" y="2040635"/>
                  </a:lnTo>
                  <a:lnTo>
                    <a:pt x="2519940" y="1989835"/>
                  </a:lnTo>
                  <a:lnTo>
                    <a:pt x="2548378" y="1926335"/>
                  </a:lnTo>
                  <a:lnTo>
                    <a:pt x="2561602" y="1900935"/>
                  </a:lnTo>
                  <a:lnTo>
                    <a:pt x="2586041" y="1850135"/>
                  </a:lnTo>
                  <a:lnTo>
                    <a:pt x="2607747" y="1799335"/>
                  </a:lnTo>
                  <a:lnTo>
                    <a:pt x="2617554" y="1761235"/>
                  </a:lnTo>
                  <a:lnTo>
                    <a:pt x="2626664" y="1735835"/>
                  </a:lnTo>
                  <a:lnTo>
                    <a:pt x="2635066" y="1710435"/>
                  </a:lnTo>
                  <a:lnTo>
                    <a:pt x="2642750" y="1685035"/>
                  </a:lnTo>
                  <a:lnTo>
                    <a:pt x="2649715" y="1646935"/>
                  </a:lnTo>
                  <a:lnTo>
                    <a:pt x="2655962" y="1621535"/>
                  </a:lnTo>
                  <a:lnTo>
                    <a:pt x="2661484" y="1596135"/>
                  </a:lnTo>
                  <a:lnTo>
                    <a:pt x="2666274" y="1558035"/>
                  </a:lnTo>
                  <a:lnTo>
                    <a:pt x="2670331" y="1532635"/>
                  </a:lnTo>
                  <a:lnTo>
                    <a:pt x="2673656" y="1494535"/>
                  </a:lnTo>
                  <a:lnTo>
                    <a:pt x="2676244" y="1469135"/>
                  </a:lnTo>
                  <a:lnTo>
                    <a:pt x="2678093" y="1443735"/>
                  </a:lnTo>
                  <a:lnTo>
                    <a:pt x="2679203" y="1405635"/>
                  </a:lnTo>
                  <a:lnTo>
                    <a:pt x="2679572" y="1380235"/>
                  </a:lnTo>
                  <a:lnTo>
                    <a:pt x="2679203" y="1354835"/>
                  </a:lnTo>
                  <a:lnTo>
                    <a:pt x="2678093" y="1316735"/>
                  </a:lnTo>
                  <a:lnTo>
                    <a:pt x="2676244" y="1291335"/>
                  </a:lnTo>
                  <a:lnTo>
                    <a:pt x="2673656" y="1265935"/>
                  </a:lnTo>
                  <a:lnTo>
                    <a:pt x="2670331" y="1227835"/>
                  </a:lnTo>
                  <a:lnTo>
                    <a:pt x="2666274" y="1202435"/>
                  </a:lnTo>
                  <a:lnTo>
                    <a:pt x="2661484" y="1164335"/>
                  </a:lnTo>
                  <a:lnTo>
                    <a:pt x="2655962" y="1138935"/>
                  </a:lnTo>
                  <a:lnTo>
                    <a:pt x="2649715" y="1113535"/>
                  </a:lnTo>
                  <a:lnTo>
                    <a:pt x="2642750" y="1075435"/>
                  </a:lnTo>
                  <a:lnTo>
                    <a:pt x="2635066" y="1050035"/>
                  </a:lnTo>
                  <a:lnTo>
                    <a:pt x="2626664" y="1024635"/>
                  </a:lnTo>
                  <a:lnTo>
                    <a:pt x="2617554" y="999235"/>
                  </a:lnTo>
                  <a:lnTo>
                    <a:pt x="2607747" y="961135"/>
                  </a:lnTo>
                  <a:lnTo>
                    <a:pt x="2586041" y="910335"/>
                  </a:lnTo>
                  <a:lnTo>
                    <a:pt x="2561602" y="859535"/>
                  </a:lnTo>
                  <a:lnTo>
                    <a:pt x="2548378" y="834135"/>
                  </a:lnTo>
                  <a:lnTo>
                    <a:pt x="2534485" y="796035"/>
                  </a:lnTo>
                  <a:lnTo>
                    <a:pt x="2504760" y="745235"/>
                  </a:lnTo>
                  <a:lnTo>
                    <a:pt x="2472494" y="694435"/>
                  </a:lnTo>
                  <a:lnTo>
                    <a:pt x="2437768" y="643635"/>
                  </a:lnTo>
                  <a:lnTo>
                    <a:pt x="2400663" y="605535"/>
                  </a:lnTo>
                  <a:lnTo>
                    <a:pt x="2381242" y="580135"/>
                  </a:lnTo>
                  <a:lnTo>
                    <a:pt x="2361272" y="554735"/>
                  </a:lnTo>
                  <a:lnTo>
                    <a:pt x="2340754" y="529335"/>
                  </a:lnTo>
                  <a:lnTo>
                    <a:pt x="2319687" y="516635"/>
                  </a:lnTo>
                  <a:lnTo>
                    <a:pt x="2298097" y="491235"/>
                  </a:lnTo>
                  <a:lnTo>
                    <a:pt x="2276009" y="465835"/>
                  </a:lnTo>
                  <a:lnTo>
                    <a:pt x="2253424" y="453135"/>
                  </a:lnTo>
                  <a:lnTo>
                    <a:pt x="2230342" y="427735"/>
                  </a:lnTo>
                  <a:lnTo>
                    <a:pt x="2206791" y="415035"/>
                  </a:lnTo>
                  <a:lnTo>
                    <a:pt x="2182798" y="389635"/>
                  </a:lnTo>
                  <a:lnTo>
                    <a:pt x="2133490" y="364235"/>
                  </a:lnTo>
                  <a:lnTo>
                    <a:pt x="2056491" y="313435"/>
                  </a:lnTo>
                  <a:lnTo>
                    <a:pt x="1976195" y="275335"/>
                  </a:lnTo>
                  <a:lnTo>
                    <a:pt x="1864792" y="224535"/>
                  </a:lnTo>
                  <a:lnTo>
                    <a:pt x="1807527" y="199135"/>
                  </a:lnTo>
                  <a:lnTo>
                    <a:pt x="1778555" y="199135"/>
                  </a:lnTo>
                  <a:lnTo>
                    <a:pt x="1749403" y="186435"/>
                  </a:lnTo>
                  <a:lnTo>
                    <a:pt x="1720071" y="186435"/>
                  </a:lnTo>
                  <a:lnTo>
                    <a:pt x="1690559" y="173735"/>
                  </a:lnTo>
                  <a:lnTo>
                    <a:pt x="1660903" y="173735"/>
                  </a:lnTo>
                  <a:lnTo>
                    <a:pt x="1631139" y="161035"/>
                  </a:lnTo>
                  <a:lnTo>
                    <a:pt x="1541229" y="161035"/>
                  </a:lnTo>
                  <a:lnTo>
                    <a:pt x="1511138" y="148335"/>
                  </a:lnTo>
                  <a:lnTo>
                    <a:pt x="2901695" y="148335"/>
                  </a:lnTo>
                  <a:lnTo>
                    <a:pt x="2901695" y="2612135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857749" y="2324099"/>
              <a:ext cx="2476500" cy="2476500"/>
            </a:xfrm>
            <a:custGeom>
              <a:avLst/>
              <a:gdLst/>
              <a:ahLst/>
              <a:cxnLst/>
              <a:rect l="l" t="t" r="r" b="b"/>
              <a:pathLst>
                <a:path w="2476500" h="2476500">
                  <a:moveTo>
                    <a:pt x="1238249" y="2476499"/>
                  </a:moveTo>
                  <a:lnTo>
                    <a:pt x="1177491" y="2475008"/>
                  </a:lnTo>
                  <a:lnTo>
                    <a:pt x="1116880" y="2470537"/>
                  </a:lnTo>
                  <a:lnTo>
                    <a:pt x="1056560" y="2463097"/>
                  </a:lnTo>
                  <a:lnTo>
                    <a:pt x="996679" y="2452707"/>
                  </a:lnTo>
                  <a:lnTo>
                    <a:pt x="937379" y="2439390"/>
                  </a:lnTo>
                  <a:lnTo>
                    <a:pt x="878804" y="2423180"/>
                  </a:lnTo>
                  <a:lnTo>
                    <a:pt x="821096" y="2404116"/>
                  </a:lnTo>
                  <a:lnTo>
                    <a:pt x="764392" y="2382243"/>
                  </a:lnTo>
                  <a:lnTo>
                    <a:pt x="708829" y="2357614"/>
                  </a:lnTo>
                  <a:lnTo>
                    <a:pt x="654542" y="2330288"/>
                  </a:lnTo>
                  <a:lnTo>
                    <a:pt x="601662" y="2300332"/>
                  </a:lnTo>
                  <a:lnTo>
                    <a:pt x="550315" y="2267816"/>
                  </a:lnTo>
                  <a:lnTo>
                    <a:pt x="500625" y="2232821"/>
                  </a:lnTo>
                  <a:lnTo>
                    <a:pt x="452712" y="2195430"/>
                  </a:lnTo>
                  <a:lnTo>
                    <a:pt x="406692" y="2155732"/>
                  </a:lnTo>
                  <a:lnTo>
                    <a:pt x="362674" y="2113824"/>
                  </a:lnTo>
                  <a:lnTo>
                    <a:pt x="320767" y="2069807"/>
                  </a:lnTo>
                  <a:lnTo>
                    <a:pt x="281069" y="2023787"/>
                  </a:lnTo>
                  <a:lnTo>
                    <a:pt x="243678" y="1975874"/>
                  </a:lnTo>
                  <a:lnTo>
                    <a:pt x="208682" y="1926184"/>
                  </a:lnTo>
                  <a:lnTo>
                    <a:pt x="176167" y="1874837"/>
                  </a:lnTo>
                  <a:lnTo>
                    <a:pt x="146210" y="1821956"/>
                  </a:lnTo>
                  <a:lnTo>
                    <a:pt x="118885" y="1767670"/>
                  </a:lnTo>
                  <a:lnTo>
                    <a:pt x="94256" y="1712107"/>
                  </a:lnTo>
                  <a:lnTo>
                    <a:pt x="72383" y="1655403"/>
                  </a:lnTo>
                  <a:lnTo>
                    <a:pt x="53318" y="1597694"/>
                  </a:lnTo>
                  <a:lnTo>
                    <a:pt x="37108" y="1539120"/>
                  </a:lnTo>
                  <a:lnTo>
                    <a:pt x="23792" y="1479820"/>
                  </a:lnTo>
                  <a:lnTo>
                    <a:pt x="13402" y="1419938"/>
                  </a:lnTo>
                  <a:lnTo>
                    <a:pt x="5962" y="1359619"/>
                  </a:lnTo>
                  <a:lnTo>
                    <a:pt x="1491" y="1299007"/>
                  </a:lnTo>
                  <a:lnTo>
                    <a:pt x="0" y="1238249"/>
                  </a:lnTo>
                  <a:lnTo>
                    <a:pt x="372" y="1207861"/>
                  </a:lnTo>
                  <a:lnTo>
                    <a:pt x="3355" y="1147158"/>
                  </a:lnTo>
                  <a:lnTo>
                    <a:pt x="9312" y="1086674"/>
                  </a:lnTo>
                  <a:lnTo>
                    <a:pt x="18229" y="1026556"/>
                  </a:lnTo>
                  <a:lnTo>
                    <a:pt x="30086" y="966947"/>
                  </a:lnTo>
                  <a:lnTo>
                    <a:pt x="44854" y="907992"/>
                  </a:lnTo>
                  <a:lnTo>
                    <a:pt x="62496" y="849833"/>
                  </a:lnTo>
                  <a:lnTo>
                    <a:pt x="82971" y="792609"/>
                  </a:lnTo>
                  <a:lnTo>
                    <a:pt x="106229" y="736459"/>
                  </a:lnTo>
                  <a:lnTo>
                    <a:pt x="132214" y="681518"/>
                  </a:lnTo>
                  <a:lnTo>
                    <a:pt x="160864" y="627918"/>
                  </a:lnTo>
                  <a:lnTo>
                    <a:pt x="192109" y="575789"/>
                  </a:lnTo>
                  <a:lnTo>
                    <a:pt x="225875" y="525255"/>
                  </a:lnTo>
                  <a:lnTo>
                    <a:pt x="262079" y="476439"/>
                  </a:lnTo>
                  <a:lnTo>
                    <a:pt x="300636" y="429458"/>
                  </a:lnTo>
                  <a:lnTo>
                    <a:pt x="341450" y="384426"/>
                  </a:lnTo>
                  <a:lnTo>
                    <a:pt x="384426" y="341450"/>
                  </a:lnTo>
                  <a:lnTo>
                    <a:pt x="429458" y="300636"/>
                  </a:lnTo>
                  <a:lnTo>
                    <a:pt x="476439" y="262079"/>
                  </a:lnTo>
                  <a:lnTo>
                    <a:pt x="525255" y="225875"/>
                  </a:lnTo>
                  <a:lnTo>
                    <a:pt x="575789" y="192109"/>
                  </a:lnTo>
                  <a:lnTo>
                    <a:pt x="627918" y="160864"/>
                  </a:lnTo>
                  <a:lnTo>
                    <a:pt x="681518" y="132214"/>
                  </a:lnTo>
                  <a:lnTo>
                    <a:pt x="736459" y="106229"/>
                  </a:lnTo>
                  <a:lnTo>
                    <a:pt x="792609" y="82971"/>
                  </a:lnTo>
                  <a:lnTo>
                    <a:pt x="849833" y="62496"/>
                  </a:lnTo>
                  <a:lnTo>
                    <a:pt x="907992" y="44854"/>
                  </a:lnTo>
                  <a:lnTo>
                    <a:pt x="966947" y="30086"/>
                  </a:lnTo>
                  <a:lnTo>
                    <a:pt x="1026556" y="18229"/>
                  </a:lnTo>
                  <a:lnTo>
                    <a:pt x="1086674" y="9312"/>
                  </a:lnTo>
                  <a:lnTo>
                    <a:pt x="1147158" y="3355"/>
                  </a:lnTo>
                  <a:lnTo>
                    <a:pt x="1207861" y="372"/>
                  </a:lnTo>
                  <a:lnTo>
                    <a:pt x="1238249" y="0"/>
                  </a:lnTo>
                  <a:lnTo>
                    <a:pt x="1268638" y="372"/>
                  </a:lnTo>
                  <a:lnTo>
                    <a:pt x="1329341" y="3355"/>
                  </a:lnTo>
                  <a:lnTo>
                    <a:pt x="1389824" y="9312"/>
                  </a:lnTo>
                  <a:lnTo>
                    <a:pt x="1449943" y="18229"/>
                  </a:lnTo>
                  <a:lnTo>
                    <a:pt x="1509552" y="30086"/>
                  </a:lnTo>
                  <a:lnTo>
                    <a:pt x="1568507" y="44854"/>
                  </a:lnTo>
                  <a:lnTo>
                    <a:pt x="1626666" y="62496"/>
                  </a:lnTo>
                  <a:lnTo>
                    <a:pt x="1683889" y="82971"/>
                  </a:lnTo>
                  <a:lnTo>
                    <a:pt x="1740039" y="106229"/>
                  </a:lnTo>
                  <a:lnTo>
                    <a:pt x="1794981" y="132214"/>
                  </a:lnTo>
                  <a:lnTo>
                    <a:pt x="1848581" y="160864"/>
                  </a:lnTo>
                  <a:lnTo>
                    <a:pt x="1900710" y="192109"/>
                  </a:lnTo>
                  <a:lnTo>
                    <a:pt x="1951244" y="225875"/>
                  </a:lnTo>
                  <a:lnTo>
                    <a:pt x="2000060" y="262079"/>
                  </a:lnTo>
                  <a:lnTo>
                    <a:pt x="2047041" y="300636"/>
                  </a:lnTo>
                  <a:lnTo>
                    <a:pt x="2092073" y="341450"/>
                  </a:lnTo>
                  <a:lnTo>
                    <a:pt x="2135048" y="384426"/>
                  </a:lnTo>
                  <a:lnTo>
                    <a:pt x="2175863" y="429458"/>
                  </a:lnTo>
                  <a:lnTo>
                    <a:pt x="2214419" y="476439"/>
                  </a:lnTo>
                  <a:lnTo>
                    <a:pt x="2250623" y="525255"/>
                  </a:lnTo>
                  <a:lnTo>
                    <a:pt x="2284389" y="575789"/>
                  </a:lnTo>
                  <a:lnTo>
                    <a:pt x="2315634" y="627918"/>
                  </a:lnTo>
                  <a:lnTo>
                    <a:pt x="2344284" y="681518"/>
                  </a:lnTo>
                  <a:lnTo>
                    <a:pt x="2370269" y="736459"/>
                  </a:lnTo>
                  <a:lnTo>
                    <a:pt x="2393527" y="792609"/>
                  </a:lnTo>
                  <a:lnTo>
                    <a:pt x="2414002" y="849833"/>
                  </a:lnTo>
                  <a:lnTo>
                    <a:pt x="2431645" y="907992"/>
                  </a:lnTo>
                  <a:lnTo>
                    <a:pt x="2446412" y="966947"/>
                  </a:lnTo>
                  <a:lnTo>
                    <a:pt x="2458269" y="1026556"/>
                  </a:lnTo>
                  <a:lnTo>
                    <a:pt x="2467187" y="1086674"/>
                  </a:lnTo>
                  <a:lnTo>
                    <a:pt x="2473144" y="1147158"/>
                  </a:lnTo>
                  <a:lnTo>
                    <a:pt x="2476126" y="1207861"/>
                  </a:lnTo>
                  <a:lnTo>
                    <a:pt x="2476499" y="1238249"/>
                  </a:lnTo>
                  <a:lnTo>
                    <a:pt x="2476126" y="1268638"/>
                  </a:lnTo>
                  <a:lnTo>
                    <a:pt x="2473144" y="1329341"/>
                  </a:lnTo>
                  <a:lnTo>
                    <a:pt x="2467187" y="1389824"/>
                  </a:lnTo>
                  <a:lnTo>
                    <a:pt x="2458269" y="1449943"/>
                  </a:lnTo>
                  <a:lnTo>
                    <a:pt x="2446412" y="1509552"/>
                  </a:lnTo>
                  <a:lnTo>
                    <a:pt x="2431645" y="1568507"/>
                  </a:lnTo>
                  <a:lnTo>
                    <a:pt x="2414002" y="1626666"/>
                  </a:lnTo>
                  <a:lnTo>
                    <a:pt x="2393527" y="1683889"/>
                  </a:lnTo>
                  <a:lnTo>
                    <a:pt x="2370269" y="1740039"/>
                  </a:lnTo>
                  <a:lnTo>
                    <a:pt x="2344284" y="1794981"/>
                  </a:lnTo>
                  <a:lnTo>
                    <a:pt x="2315635" y="1848581"/>
                  </a:lnTo>
                  <a:lnTo>
                    <a:pt x="2284389" y="1900710"/>
                  </a:lnTo>
                  <a:lnTo>
                    <a:pt x="2250624" y="1951244"/>
                  </a:lnTo>
                  <a:lnTo>
                    <a:pt x="2214419" y="2000060"/>
                  </a:lnTo>
                  <a:lnTo>
                    <a:pt x="2175863" y="2047041"/>
                  </a:lnTo>
                  <a:lnTo>
                    <a:pt x="2135048" y="2092073"/>
                  </a:lnTo>
                  <a:lnTo>
                    <a:pt x="2092073" y="2135048"/>
                  </a:lnTo>
                  <a:lnTo>
                    <a:pt x="2047041" y="2175863"/>
                  </a:lnTo>
                  <a:lnTo>
                    <a:pt x="2000060" y="2214419"/>
                  </a:lnTo>
                  <a:lnTo>
                    <a:pt x="1951244" y="2250623"/>
                  </a:lnTo>
                  <a:lnTo>
                    <a:pt x="1900710" y="2284389"/>
                  </a:lnTo>
                  <a:lnTo>
                    <a:pt x="1848581" y="2315634"/>
                  </a:lnTo>
                  <a:lnTo>
                    <a:pt x="1794981" y="2344284"/>
                  </a:lnTo>
                  <a:lnTo>
                    <a:pt x="1740039" y="2370269"/>
                  </a:lnTo>
                  <a:lnTo>
                    <a:pt x="1683889" y="2393527"/>
                  </a:lnTo>
                  <a:lnTo>
                    <a:pt x="1626666" y="2414002"/>
                  </a:lnTo>
                  <a:lnTo>
                    <a:pt x="1568507" y="2431645"/>
                  </a:lnTo>
                  <a:lnTo>
                    <a:pt x="1509552" y="2446412"/>
                  </a:lnTo>
                  <a:lnTo>
                    <a:pt x="1449943" y="2458269"/>
                  </a:lnTo>
                  <a:lnTo>
                    <a:pt x="1389824" y="2467187"/>
                  </a:lnTo>
                  <a:lnTo>
                    <a:pt x="1329341" y="2473144"/>
                  </a:lnTo>
                  <a:lnTo>
                    <a:pt x="1268638" y="2476126"/>
                  </a:lnTo>
                  <a:lnTo>
                    <a:pt x="1238249" y="2476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238997" y="2922714"/>
            <a:ext cx="1713864" cy="135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325"/>
              </a:lnSpc>
              <a:spcBef>
                <a:spcPts val="135"/>
              </a:spcBef>
            </a:pPr>
            <a:r>
              <a:rPr sz="1150" spc="-100" dirty="0">
                <a:solidFill>
                  <a:srgbClr val="4A5462"/>
                </a:solidFill>
                <a:latin typeface="SimSun"/>
                <a:cs typeface="SimSun"/>
              </a:rPr>
              <a:t>充足率目標</a:t>
            </a:r>
            <a:endParaRPr sz="1150">
              <a:latin typeface="SimSun"/>
              <a:cs typeface="SimSun"/>
            </a:endParaRPr>
          </a:p>
          <a:p>
            <a:pPr algn="ctr">
              <a:lnSpc>
                <a:spcPts val="2885"/>
              </a:lnSpc>
            </a:pPr>
            <a:r>
              <a:rPr sz="2500" b="1" spc="-25" dirty="0">
                <a:solidFill>
                  <a:srgbClr val="093C61"/>
                </a:solidFill>
                <a:latin typeface="Cambria"/>
                <a:cs typeface="Cambria"/>
              </a:rPr>
              <a:t>30%</a:t>
            </a:r>
            <a:endParaRPr sz="2500">
              <a:latin typeface="Cambria"/>
              <a:cs typeface="Cambria"/>
            </a:endParaRPr>
          </a:p>
          <a:p>
            <a:pPr algn="ctr">
              <a:lnSpc>
                <a:spcPts val="1664"/>
              </a:lnSpc>
            </a:pPr>
            <a:r>
              <a:rPr sz="1650" spc="-400" dirty="0">
                <a:latin typeface="Arial Black"/>
                <a:cs typeface="Arial Black"/>
              </a:rPr>
              <a:t>→</a:t>
            </a:r>
            <a:endParaRPr sz="1650">
              <a:latin typeface="Arial Black"/>
              <a:cs typeface="Arial Black"/>
            </a:endParaRPr>
          </a:p>
          <a:p>
            <a:pPr algn="ctr">
              <a:lnSpc>
                <a:spcPts val="4545"/>
              </a:lnSpc>
            </a:pPr>
            <a:r>
              <a:rPr sz="4000" b="1" spc="-85" dirty="0">
                <a:solidFill>
                  <a:srgbClr val="E74B3C"/>
                </a:solidFill>
                <a:latin typeface="Arial"/>
                <a:cs typeface="Arial"/>
              </a:rPr>
              <a:t>80-</a:t>
            </a:r>
            <a:r>
              <a:rPr sz="4000" b="1" spc="-45" dirty="0">
                <a:solidFill>
                  <a:srgbClr val="E74B3C"/>
                </a:solidFill>
                <a:latin typeface="Arial"/>
                <a:cs typeface="Arial"/>
              </a:rPr>
              <a:t>90%</a:t>
            </a:r>
            <a:endParaRPr sz="400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8191500"/>
            <a:chOff x="0" y="0"/>
            <a:chExt cx="12192000" cy="8191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8191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9651" y="472439"/>
              <a:ext cx="5062855" cy="441959"/>
            </a:xfrm>
            <a:custGeom>
              <a:avLst/>
              <a:gdLst/>
              <a:ahLst/>
              <a:cxnLst/>
              <a:rect l="l" t="t" r="r" b="b"/>
              <a:pathLst>
                <a:path w="5062855" h="441959">
                  <a:moveTo>
                    <a:pt x="5062728" y="0"/>
                  </a:moveTo>
                  <a:lnTo>
                    <a:pt x="4620768" y="0"/>
                  </a:lnTo>
                  <a:lnTo>
                    <a:pt x="4620768" y="27432"/>
                  </a:lnTo>
                  <a:lnTo>
                    <a:pt x="4297680" y="27432"/>
                  </a:lnTo>
                  <a:lnTo>
                    <a:pt x="4297680" y="3048"/>
                  </a:lnTo>
                  <a:lnTo>
                    <a:pt x="3864864" y="3048"/>
                  </a:lnTo>
                  <a:lnTo>
                    <a:pt x="3864864" y="39624"/>
                  </a:lnTo>
                  <a:lnTo>
                    <a:pt x="3105912" y="39624"/>
                  </a:lnTo>
                  <a:lnTo>
                    <a:pt x="3105912" y="21336"/>
                  </a:lnTo>
                  <a:lnTo>
                    <a:pt x="2770632" y="21336"/>
                  </a:lnTo>
                  <a:lnTo>
                    <a:pt x="2770632" y="3048"/>
                  </a:lnTo>
                  <a:lnTo>
                    <a:pt x="2395728" y="3048"/>
                  </a:lnTo>
                  <a:lnTo>
                    <a:pt x="2331720" y="3048"/>
                  </a:lnTo>
                  <a:lnTo>
                    <a:pt x="1965960" y="3048"/>
                  </a:lnTo>
                  <a:lnTo>
                    <a:pt x="1965960" y="15240"/>
                  </a:lnTo>
                  <a:lnTo>
                    <a:pt x="819912" y="15240"/>
                  </a:lnTo>
                  <a:lnTo>
                    <a:pt x="819912" y="21336"/>
                  </a:lnTo>
                  <a:lnTo>
                    <a:pt x="0" y="21336"/>
                  </a:lnTo>
                  <a:lnTo>
                    <a:pt x="0" y="411480"/>
                  </a:lnTo>
                  <a:lnTo>
                    <a:pt x="819912" y="411480"/>
                  </a:lnTo>
                  <a:lnTo>
                    <a:pt x="819912" y="426720"/>
                  </a:lnTo>
                  <a:lnTo>
                    <a:pt x="1965960" y="426720"/>
                  </a:lnTo>
                  <a:lnTo>
                    <a:pt x="1965960" y="441960"/>
                  </a:lnTo>
                  <a:lnTo>
                    <a:pt x="2331720" y="441960"/>
                  </a:lnTo>
                  <a:lnTo>
                    <a:pt x="2395728" y="441960"/>
                  </a:lnTo>
                  <a:lnTo>
                    <a:pt x="2770632" y="441960"/>
                  </a:lnTo>
                  <a:lnTo>
                    <a:pt x="2770632" y="420624"/>
                  </a:lnTo>
                  <a:lnTo>
                    <a:pt x="3105912" y="420624"/>
                  </a:lnTo>
                  <a:lnTo>
                    <a:pt x="3105912" y="411480"/>
                  </a:lnTo>
                  <a:lnTo>
                    <a:pt x="3864864" y="411480"/>
                  </a:lnTo>
                  <a:lnTo>
                    <a:pt x="3864864" y="438912"/>
                  </a:lnTo>
                  <a:lnTo>
                    <a:pt x="4239768" y="438912"/>
                  </a:lnTo>
                  <a:lnTo>
                    <a:pt x="4239768" y="441960"/>
                  </a:lnTo>
                  <a:lnTo>
                    <a:pt x="4654296" y="441960"/>
                  </a:lnTo>
                  <a:lnTo>
                    <a:pt x="4654296" y="438912"/>
                  </a:lnTo>
                  <a:lnTo>
                    <a:pt x="5062728" y="438912"/>
                  </a:lnTo>
                  <a:lnTo>
                    <a:pt x="506272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9663" y="472439"/>
            <a:ext cx="506285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ts val="3479"/>
              </a:lnSpc>
            </a:pPr>
            <a:r>
              <a:rPr sz="3500" b="1" spc="-345" dirty="0">
                <a:solidFill>
                  <a:srgbClr val="093C61"/>
                </a:solidFill>
                <a:latin typeface="Arial"/>
                <a:cs typeface="Arial"/>
              </a:rPr>
              <a:t>Web</a:t>
            </a:r>
            <a:r>
              <a:rPr sz="3350" b="1" spc="-285" dirty="0">
                <a:solidFill>
                  <a:srgbClr val="093C61"/>
                </a:solidFill>
                <a:latin typeface="BIZ UDPGothic"/>
                <a:cs typeface="BIZ UDPGothic"/>
              </a:rPr>
              <a:t>ページ改定と</a:t>
            </a:r>
            <a:r>
              <a:rPr sz="3500" b="1" spc="-465" dirty="0">
                <a:solidFill>
                  <a:srgbClr val="093C61"/>
                </a:solidFill>
                <a:latin typeface="Arial"/>
                <a:cs typeface="Arial"/>
              </a:rPr>
              <a:t>SEO</a:t>
            </a:r>
            <a:r>
              <a:rPr sz="3350" b="1" spc="-390" dirty="0">
                <a:solidFill>
                  <a:srgbClr val="093C61"/>
                </a:solidFill>
                <a:latin typeface="BIZ UDPGothic"/>
                <a:cs typeface="BIZ UDPGothic"/>
              </a:rPr>
              <a:t>活用策</a:t>
            </a:r>
            <a:endParaRPr sz="3350">
              <a:latin typeface="BIZ UDPGothic"/>
              <a:cs typeface="BIZ UDP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1181099"/>
            <a:ext cx="676275" cy="285750"/>
          </a:xfrm>
          <a:custGeom>
            <a:avLst/>
            <a:gdLst/>
            <a:ahLst/>
            <a:cxnLst/>
            <a:rect l="l" t="t" r="r" b="b"/>
            <a:pathLst>
              <a:path w="676275" h="285750">
                <a:moveTo>
                  <a:pt x="533399" y="285749"/>
                </a:moveTo>
                <a:lnTo>
                  <a:pt x="142874" y="285749"/>
                </a:lnTo>
                <a:lnTo>
                  <a:pt x="135855" y="285578"/>
                </a:lnTo>
                <a:lnTo>
                  <a:pt x="94749" y="277401"/>
                </a:lnTo>
                <a:lnTo>
                  <a:pt x="57757" y="257628"/>
                </a:lnTo>
                <a:lnTo>
                  <a:pt x="28120" y="227992"/>
                </a:lnTo>
                <a:lnTo>
                  <a:pt x="8348" y="191000"/>
                </a:lnTo>
                <a:lnTo>
                  <a:pt x="171" y="149894"/>
                </a:lnTo>
                <a:lnTo>
                  <a:pt x="0" y="142874"/>
                </a:lnTo>
                <a:lnTo>
                  <a:pt x="171" y="135855"/>
                </a:lnTo>
                <a:lnTo>
                  <a:pt x="8348" y="94749"/>
                </a:lnTo>
                <a:lnTo>
                  <a:pt x="28120" y="57756"/>
                </a:lnTo>
                <a:lnTo>
                  <a:pt x="57757" y="28120"/>
                </a:lnTo>
                <a:lnTo>
                  <a:pt x="94749" y="8348"/>
                </a:lnTo>
                <a:lnTo>
                  <a:pt x="135855" y="171"/>
                </a:lnTo>
                <a:lnTo>
                  <a:pt x="142874" y="0"/>
                </a:lnTo>
                <a:lnTo>
                  <a:pt x="533399" y="0"/>
                </a:lnTo>
                <a:lnTo>
                  <a:pt x="574874" y="6150"/>
                </a:lnTo>
                <a:lnTo>
                  <a:pt x="612776" y="24078"/>
                </a:lnTo>
                <a:lnTo>
                  <a:pt x="643845" y="52234"/>
                </a:lnTo>
                <a:lnTo>
                  <a:pt x="665399" y="88198"/>
                </a:lnTo>
                <a:lnTo>
                  <a:pt x="675588" y="128870"/>
                </a:lnTo>
                <a:lnTo>
                  <a:pt x="676274" y="142874"/>
                </a:lnTo>
                <a:lnTo>
                  <a:pt x="676103" y="149894"/>
                </a:lnTo>
                <a:lnTo>
                  <a:pt x="667926" y="191000"/>
                </a:lnTo>
                <a:lnTo>
                  <a:pt x="648153" y="227992"/>
                </a:lnTo>
                <a:lnTo>
                  <a:pt x="618517" y="257628"/>
                </a:lnTo>
                <a:lnTo>
                  <a:pt x="581525" y="277401"/>
                </a:lnTo>
                <a:lnTo>
                  <a:pt x="540419" y="285578"/>
                </a:lnTo>
                <a:lnTo>
                  <a:pt x="533399" y="285749"/>
                </a:lnTo>
                <a:close/>
              </a:path>
            </a:pathLst>
          </a:custGeom>
          <a:solidFill>
            <a:srgbClr val="EF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2600" y="1217281"/>
            <a:ext cx="46926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80" dirty="0">
                <a:solidFill>
                  <a:srgbClr val="FFFFFF"/>
                </a:solidFill>
                <a:latin typeface="Tahoma"/>
                <a:cs typeface="Tahoma"/>
              </a:rPr>
              <a:t>Before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999" y="3924299"/>
            <a:ext cx="561975" cy="276225"/>
          </a:xfrm>
          <a:custGeom>
            <a:avLst/>
            <a:gdLst/>
            <a:ahLst/>
            <a:cxnLst/>
            <a:rect l="l" t="t" r="r" b="b"/>
            <a:pathLst>
              <a:path w="561975" h="276225">
                <a:moveTo>
                  <a:pt x="423862" y="276224"/>
                </a:moveTo>
                <a:lnTo>
                  <a:pt x="138112" y="276224"/>
                </a:lnTo>
                <a:lnTo>
                  <a:pt x="131327" y="276058"/>
                </a:lnTo>
                <a:lnTo>
                  <a:pt x="91591" y="268154"/>
                </a:lnTo>
                <a:lnTo>
                  <a:pt x="55831" y="249040"/>
                </a:lnTo>
                <a:lnTo>
                  <a:pt x="27183" y="220392"/>
                </a:lnTo>
                <a:lnTo>
                  <a:pt x="8069" y="184633"/>
                </a:lnTo>
                <a:lnTo>
                  <a:pt x="165" y="144897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0"/>
                </a:lnTo>
                <a:lnTo>
                  <a:pt x="27183" y="55831"/>
                </a:lnTo>
                <a:lnTo>
                  <a:pt x="55831" y="27182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423862" y="0"/>
                </a:lnTo>
                <a:lnTo>
                  <a:pt x="463954" y="5945"/>
                </a:lnTo>
                <a:lnTo>
                  <a:pt x="500593" y="23275"/>
                </a:lnTo>
                <a:lnTo>
                  <a:pt x="530626" y="50493"/>
                </a:lnTo>
                <a:lnTo>
                  <a:pt x="551461" y="85258"/>
                </a:lnTo>
                <a:lnTo>
                  <a:pt x="561311" y="124574"/>
                </a:lnTo>
                <a:lnTo>
                  <a:pt x="561974" y="138112"/>
                </a:lnTo>
                <a:lnTo>
                  <a:pt x="561809" y="144897"/>
                </a:lnTo>
                <a:lnTo>
                  <a:pt x="553905" y="184633"/>
                </a:lnTo>
                <a:lnTo>
                  <a:pt x="534791" y="220392"/>
                </a:lnTo>
                <a:lnTo>
                  <a:pt x="506142" y="249040"/>
                </a:lnTo>
                <a:lnTo>
                  <a:pt x="470383" y="268154"/>
                </a:lnTo>
                <a:lnTo>
                  <a:pt x="430647" y="276058"/>
                </a:lnTo>
                <a:lnTo>
                  <a:pt x="423862" y="276224"/>
                </a:lnTo>
                <a:close/>
              </a:path>
            </a:pathLst>
          </a:custGeom>
          <a:solidFill>
            <a:srgbClr val="0FB9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2600" y="3960480"/>
            <a:ext cx="35623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80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3703" y="1136904"/>
            <a:ext cx="5879591" cy="61447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362054" y="1312509"/>
            <a:ext cx="11557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54800" y="1223661"/>
            <a:ext cx="2882900" cy="95313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500" b="1" spc="-140" dirty="0">
                <a:solidFill>
                  <a:srgbClr val="1C4ED8"/>
                </a:solidFill>
                <a:latin typeface="BIZ UDPGothic"/>
                <a:cs typeface="BIZ UDPGothic"/>
              </a:rPr>
              <a:t>価値提案の明確化</a:t>
            </a:r>
            <a:endParaRPr sz="1500">
              <a:latin typeface="BIZ UDPGothic"/>
              <a:cs typeface="BIZ UDPGothic"/>
            </a:endParaRPr>
          </a:p>
          <a:p>
            <a:pPr marL="202565" marR="5080">
              <a:lnSpc>
                <a:spcPct val="108700"/>
              </a:lnSpc>
              <a:spcBef>
                <a:spcPts val="380"/>
              </a:spcBef>
            </a:pPr>
            <a:r>
              <a:rPr sz="1150" spc="-110" dirty="0">
                <a:latin typeface="PMingLiU"/>
                <a:cs typeface="PMingLiU"/>
              </a:rPr>
              <a:t>キャッチコピーを</a:t>
            </a:r>
            <a:r>
              <a:rPr sz="1150" spc="-110" dirty="0">
                <a:latin typeface="SimSun"/>
                <a:cs typeface="SimSun"/>
              </a:rPr>
              <a:t>強化</a:t>
            </a:r>
            <a:r>
              <a:rPr sz="1150" spc="-110" dirty="0">
                <a:latin typeface="PMingLiU"/>
                <a:cs typeface="PMingLiU"/>
              </a:rPr>
              <a:t>、</a:t>
            </a:r>
            <a:r>
              <a:rPr sz="1150" spc="-110" dirty="0">
                <a:latin typeface="SimSun"/>
                <a:cs typeface="SimSun"/>
              </a:rPr>
              <a:t>行動喚起文言</a:t>
            </a:r>
            <a:r>
              <a:rPr sz="1150" spc="-110" dirty="0">
                <a:latin typeface="PMingLiU"/>
                <a:cs typeface="PMingLiU"/>
              </a:rPr>
              <a:t>の</a:t>
            </a:r>
            <a:r>
              <a:rPr sz="1150" spc="-95" dirty="0">
                <a:latin typeface="SimSun"/>
                <a:cs typeface="SimSun"/>
              </a:rPr>
              <a:t>追加</a:t>
            </a:r>
            <a:r>
              <a:rPr sz="1150" spc="-110" dirty="0">
                <a:latin typeface="SimSun"/>
                <a:cs typeface="SimSun"/>
              </a:rPr>
              <a:t>助成金情報</a:t>
            </a:r>
            <a:r>
              <a:rPr sz="1150" spc="-130" dirty="0">
                <a:latin typeface="PMingLiU"/>
                <a:cs typeface="PMingLiU"/>
              </a:rPr>
              <a:t>をアイキャッチとして</a:t>
            </a:r>
            <a:r>
              <a:rPr sz="1150" spc="-110" dirty="0">
                <a:latin typeface="SimSun"/>
                <a:cs typeface="SimSun"/>
              </a:rPr>
              <a:t>目立</a:t>
            </a:r>
            <a:r>
              <a:rPr sz="1150" spc="-90" dirty="0">
                <a:latin typeface="PMingLiU"/>
                <a:cs typeface="PMingLiU"/>
              </a:rPr>
              <a:t>たせる</a:t>
            </a:r>
            <a:endParaRPr sz="1150">
              <a:latin typeface="PMingLiU"/>
              <a:cs typeface="PMingLiU"/>
            </a:endParaRPr>
          </a:p>
          <a:p>
            <a:pPr marL="202565">
              <a:lnSpc>
                <a:spcPct val="100000"/>
              </a:lnSpc>
              <a:spcBef>
                <a:spcPts val="70"/>
              </a:spcBef>
            </a:pPr>
            <a:r>
              <a:rPr sz="1150" spc="-110" dirty="0">
                <a:latin typeface="SimSun"/>
                <a:cs typeface="SimSun"/>
              </a:rPr>
              <a:t>「生成</a:t>
            </a:r>
            <a:r>
              <a:rPr sz="1200" spc="-105" dirty="0">
                <a:latin typeface="Arial"/>
                <a:cs typeface="Arial"/>
              </a:rPr>
              <a:t>AI</a:t>
            </a:r>
            <a:r>
              <a:rPr sz="1150" spc="-110" dirty="0">
                <a:latin typeface="SimSun"/>
                <a:cs typeface="SimSun"/>
              </a:rPr>
              <a:t>活用」</a:t>
            </a:r>
            <a:r>
              <a:rPr sz="1150" spc="-110" dirty="0">
                <a:latin typeface="PMingLiU"/>
                <a:cs typeface="PMingLiU"/>
              </a:rPr>
              <a:t>など</a:t>
            </a:r>
            <a:r>
              <a:rPr sz="1150" spc="-110" dirty="0">
                <a:latin typeface="SimSun"/>
                <a:cs typeface="SimSun"/>
              </a:rPr>
              <a:t>最新性</a:t>
            </a:r>
            <a:r>
              <a:rPr sz="1150" spc="-110" dirty="0">
                <a:latin typeface="PMingLiU"/>
                <a:cs typeface="PMingLiU"/>
              </a:rPr>
              <a:t>を</a:t>
            </a:r>
            <a:r>
              <a:rPr sz="1150" spc="-80" dirty="0">
                <a:latin typeface="SimSun"/>
                <a:cs typeface="SimSun"/>
              </a:rPr>
              <a:t>強調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62054" y="2531709"/>
            <a:ext cx="11557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54800" y="2442861"/>
            <a:ext cx="3354070" cy="95313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500" b="1" spc="-110" dirty="0">
                <a:solidFill>
                  <a:srgbClr val="047857"/>
                </a:solidFill>
                <a:latin typeface="BIZ UDPGothic"/>
                <a:cs typeface="BIZ UDPGothic"/>
              </a:rPr>
              <a:t>コンテンツ充実と最新化</a:t>
            </a:r>
            <a:endParaRPr sz="1500">
              <a:latin typeface="BIZ UDPGothic"/>
              <a:cs typeface="BIZ UDPGothic"/>
            </a:endParaRPr>
          </a:p>
          <a:p>
            <a:pPr marL="202565" marR="875665">
              <a:lnSpc>
                <a:spcPct val="108700"/>
              </a:lnSpc>
              <a:spcBef>
                <a:spcPts val="380"/>
              </a:spcBef>
            </a:pPr>
            <a:r>
              <a:rPr sz="1150" spc="-110" dirty="0">
                <a:latin typeface="SimSun"/>
                <a:cs typeface="SimSun"/>
              </a:rPr>
              <a:t>受講者</a:t>
            </a:r>
            <a:r>
              <a:rPr sz="1150" spc="-110" dirty="0">
                <a:latin typeface="PMingLiU"/>
                <a:cs typeface="PMingLiU"/>
              </a:rPr>
              <a:t>の</a:t>
            </a:r>
            <a:r>
              <a:rPr sz="1150" spc="-110" dirty="0">
                <a:latin typeface="SimSun"/>
                <a:cs typeface="SimSun"/>
              </a:rPr>
              <a:t>声</a:t>
            </a:r>
            <a:r>
              <a:rPr sz="1150" spc="-110" dirty="0">
                <a:latin typeface="PMingLiU"/>
                <a:cs typeface="PMingLiU"/>
              </a:rPr>
              <a:t>‧</a:t>
            </a:r>
            <a:r>
              <a:rPr sz="1150" spc="-110" dirty="0">
                <a:latin typeface="SimSun"/>
                <a:cs typeface="SimSun"/>
              </a:rPr>
              <a:t>具体的成果事例</a:t>
            </a:r>
            <a:r>
              <a:rPr sz="1150" spc="-110" dirty="0">
                <a:latin typeface="PMingLiU"/>
                <a:cs typeface="PMingLiU"/>
              </a:rPr>
              <a:t>を</a:t>
            </a:r>
            <a:r>
              <a:rPr sz="1150" spc="-80" dirty="0">
                <a:latin typeface="SimSun"/>
                <a:cs typeface="SimSun"/>
              </a:rPr>
              <a:t>追加</a:t>
            </a:r>
            <a:r>
              <a:rPr sz="1150" spc="-50" dirty="0">
                <a:latin typeface="SimSun"/>
                <a:cs typeface="SimSun"/>
              </a:rPr>
              <a:t> </a:t>
            </a:r>
            <a:r>
              <a:rPr sz="1150" spc="-110" dirty="0">
                <a:latin typeface="SimSun"/>
                <a:cs typeface="SimSun"/>
              </a:rPr>
              <a:t>最新動画</a:t>
            </a:r>
            <a:r>
              <a:rPr sz="1150" spc="-110" dirty="0">
                <a:latin typeface="PMingLiU"/>
                <a:cs typeface="PMingLiU"/>
              </a:rPr>
              <a:t>コンテンツを</a:t>
            </a:r>
            <a:r>
              <a:rPr sz="1150" spc="-110" dirty="0">
                <a:latin typeface="SimSun"/>
                <a:cs typeface="SimSun"/>
              </a:rPr>
              <a:t>制作</a:t>
            </a:r>
            <a:r>
              <a:rPr sz="1150" spc="-110" dirty="0">
                <a:latin typeface="PMingLiU"/>
                <a:cs typeface="PMingLiU"/>
              </a:rPr>
              <a:t>‧</a:t>
            </a:r>
            <a:r>
              <a:rPr sz="1150" spc="-110" dirty="0">
                <a:latin typeface="SimSun"/>
                <a:cs typeface="SimSun"/>
              </a:rPr>
              <a:t>埋</a:t>
            </a:r>
            <a:r>
              <a:rPr sz="1150" spc="-110" dirty="0">
                <a:latin typeface="PMingLiU"/>
                <a:cs typeface="PMingLiU"/>
              </a:rPr>
              <a:t>め</a:t>
            </a:r>
            <a:r>
              <a:rPr sz="1150" spc="-110" dirty="0">
                <a:latin typeface="SimSun"/>
                <a:cs typeface="SimSun"/>
              </a:rPr>
              <a:t>込</a:t>
            </a:r>
            <a:r>
              <a:rPr sz="1150" spc="-80" dirty="0">
                <a:latin typeface="PMingLiU"/>
                <a:cs typeface="PMingLiU"/>
              </a:rPr>
              <a:t>み</a:t>
            </a:r>
            <a:endParaRPr sz="1150">
              <a:latin typeface="PMingLiU"/>
              <a:cs typeface="PMingLiU"/>
            </a:endParaRPr>
          </a:p>
          <a:p>
            <a:pPr marL="202565">
              <a:lnSpc>
                <a:spcPct val="100000"/>
              </a:lnSpc>
              <a:spcBef>
                <a:spcPts val="70"/>
              </a:spcBef>
            </a:pPr>
            <a:r>
              <a:rPr sz="1150" spc="-110" dirty="0">
                <a:latin typeface="SimSun"/>
                <a:cs typeface="SimSun"/>
              </a:rPr>
              <a:t>満足度</a:t>
            </a:r>
            <a:r>
              <a:rPr sz="1150" spc="-110" dirty="0">
                <a:latin typeface="PMingLiU"/>
                <a:cs typeface="PMingLiU"/>
              </a:rPr>
              <a:t>データを</a:t>
            </a:r>
            <a:r>
              <a:rPr sz="1150" spc="-110" dirty="0">
                <a:latin typeface="SimSun"/>
                <a:cs typeface="SimSun"/>
              </a:rPr>
              <a:t>可視化</a:t>
            </a:r>
            <a:r>
              <a:rPr sz="1150" spc="-630" dirty="0">
                <a:latin typeface="SimSun"/>
                <a:cs typeface="SimSun"/>
              </a:rPr>
              <a:t>（</a:t>
            </a:r>
            <a:r>
              <a:rPr sz="1150" spc="-110" dirty="0">
                <a:latin typeface="SimSun"/>
                <a:cs typeface="SimSun"/>
              </a:rPr>
              <a:t>「受講者</a:t>
            </a:r>
            <a:r>
              <a:rPr sz="1150" spc="-110" dirty="0">
                <a:latin typeface="PMingLiU"/>
                <a:cs typeface="PMingLiU"/>
              </a:rPr>
              <a:t>の</a:t>
            </a:r>
            <a:r>
              <a:rPr sz="1200" spc="-105" dirty="0">
                <a:latin typeface="Arial"/>
                <a:cs typeface="Arial"/>
              </a:rPr>
              <a:t>90%</a:t>
            </a:r>
            <a:r>
              <a:rPr sz="1150" spc="-110" dirty="0">
                <a:latin typeface="PMingLiU"/>
                <a:cs typeface="PMingLiU"/>
              </a:rPr>
              <a:t>が</a:t>
            </a:r>
            <a:r>
              <a:rPr sz="1150" spc="-110" dirty="0">
                <a:latin typeface="SimSun"/>
                <a:cs typeface="SimSun"/>
              </a:rPr>
              <a:t>満足」等</a:t>
            </a:r>
            <a:r>
              <a:rPr sz="1150" spc="-50" dirty="0">
                <a:latin typeface="SimSun"/>
                <a:cs typeface="SimSun"/>
              </a:rPr>
              <a:t>）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62054" y="3750908"/>
            <a:ext cx="11557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54800" y="3662060"/>
            <a:ext cx="2749550" cy="95313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500" b="1" spc="-160" dirty="0">
                <a:solidFill>
                  <a:srgbClr val="6D28D9"/>
                </a:solidFill>
                <a:latin typeface="Tahoma"/>
                <a:cs typeface="Tahoma"/>
              </a:rPr>
              <a:t>CTA</a:t>
            </a:r>
            <a:r>
              <a:rPr sz="1500" b="1" spc="-140" dirty="0">
                <a:solidFill>
                  <a:srgbClr val="6D28D9"/>
                </a:solidFill>
                <a:latin typeface="BIZ UDPGothic"/>
                <a:cs typeface="BIZ UDPGothic"/>
              </a:rPr>
              <a:t>と申込動線の改善</a:t>
            </a:r>
            <a:endParaRPr sz="1500">
              <a:latin typeface="BIZ UDPGothic"/>
              <a:cs typeface="BIZ UDPGothic"/>
            </a:endParaRPr>
          </a:p>
          <a:p>
            <a:pPr marL="202565" marR="5080">
              <a:lnSpc>
                <a:spcPct val="108700"/>
              </a:lnSpc>
              <a:spcBef>
                <a:spcPts val="380"/>
              </a:spcBef>
            </a:pPr>
            <a:r>
              <a:rPr sz="1150" spc="-110" dirty="0">
                <a:latin typeface="SimSun"/>
                <a:cs typeface="SimSun"/>
              </a:rPr>
              <a:t>申込</a:t>
            </a:r>
            <a:r>
              <a:rPr sz="1150" spc="-110" dirty="0">
                <a:latin typeface="PMingLiU"/>
                <a:cs typeface="PMingLiU"/>
              </a:rPr>
              <a:t>ボタンを</a:t>
            </a:r>
            <a:r>
              <a:rPr sz="1150" spc="-110" dirty="0">
                <a:latin typeface="SimSun"/>
                <a:cs typeface="SimSun"/>
              </a:rPr>
              <a:t>複数配置</a:t>
            </a:r>
            <a:r>
              <a:rPr sz="1150" spc="-110" dirty="0">
                <a:latin typeface="PMingLiU"/>
                <a:cs typeface="PMingLiU"/>
              </a:rPr>
              <a:t>、</a:t>
            </a:r>
            <a:r>
              <a:rPr sz="1150" spc="-110" dirty="0">
                <a:latin typeface="SimSun"/>
                <a:cs typeface="SimSun"/>
              </a:rPr>
              <a:t>目立</a:t>
            </a:r>
            <a:r>
              <a:rPr sz="1150" spc="-105" dirty="0">
                <a:latin typeface="PMingLiU"/>
                <a:cs typeface="PMingLiU"/>
              </a:rPr>
              <a:t>つデザインに</a:t>
            </a:r>
            <a:r>
              <a:rPr sz="1150" spc="-110" dirty="0">
                <a:latin typeface="SimSun"/>
                <a:cs typeface="SimSun"/>
              </a:rPr>
              <a:t>申込</a:t>
            </a:r>
            <a:r>
              <a:rPr sz="1150" spc="-110" dirty="0">
                <a:latin typeface="PMingLiU"/>
                <a:cs typeface="PMingLiU"/>
              </a:rPr>
              <a:t>フローを</a:t>
            </a:r>
            <a:r>
              <a:rPr sz="1150" spc="-110" dirty="0">
                <a:latin typeface="SimSun"/>
                <a:cs typeface="SimSun"/>
              </a:rPr>
              <a:t>簡略化</a:t>
            </a:r>
            <a:r>
              <a:rPr sz="1150" spc="-110" dirty="0">
                <a:latin typeface="PMingLiU"/>
                <a:cs typeface="PMingLiU"/>
              </a:rPr>
              <a:t>、</a:t>
            </a:r>
            <a:r>
              <a:rPr sz="1150" spc="-110" dirty="0">
                <a:latin typeface="SimSun"/>
                <a:cs typeface="SimSun"/>
              </a:rPr>
              <a:t>入力項目見直</a:t>
            </a:r>
            <a:r>
              <a:rPr sz="1150" spc="-50" dirty="0">
                <a:latin typeface="PMingLiU"/>
                <a:cs typeface="PMingLiU"/>
              </a:rPr>
              <a:t>し</a:t>
            </a:r>
            <a:endParaRPr sz="1150">
              <a:latin typeface="PMingLiU"/>
              <a:cs typeface="PMingLiU"/>
            </a:endParaRPr>
          </a:p>
          <a:p>
            <a:pPr marL="202565">
              <a:lnSpc>
                <a:spcPct val="100000"/>
              </a:lnSpc>
              <a:spcBef>
                <a:spcPts val="120"/>
              </a:spcBef>
            </a:pPr>
            <a:r>
              <a:rPr sz="1150" spc="-110" dirty="0">
                <a:latin typeface="SimSun"/>
                <a:cs typeface="SimSun"/>
              </a:rPr>
              <a:t>個別相談予約</a:t>
            </a:r>
            <a:r>
              <a:rPr sz="1150" spc="-110" dirty="0">
                <a:latin typeface="PMingLiU"/>
                <a:cs typeface="PMingLiU"/>
              </a:rPr>
              <a:t>ボタンを</a:t>
            </a:r>
            <a:r>
              <a:rPr sz="1150" spc="-110" dirty="0">
                <a:latin typeface="SimSun"/>
                <a:cs typeface="SimSun"/>
              </a:rPr>
              <a:t>追加</a:t>
            </a:r>
            <a:r>
              <a:rPr sz="1150" spc="-110" dirty="0">
                <a:latin typeface="PMingLiU"/>
                <a:cs typeface="PMingLiU"/>
              </a:rPr>
              <a:t>し</a:t>
            </a:r>
            <a:r>
              <a:rPr sz="1150" spc="-110" dirty="0">
                <a:latin typeface="SimSun"/>
                <a:cs typeface="SimSun"/>
              </a:rPr>
              <a:t>選択肢</a:t>
            </a:r>
            <a:r>
              <a:rPr sz="1150" spc="-110" dirty="0">
                <a:latin typeface="PMingLiU"/>
                <a:cs typeface="PMingLiU"/>
              </a:rPr>
              <a:t>を</a:t>
            </a:r>
            <a:r>
              <a:rPr sz="1150" spc="-80" dirty="0">
                <a:latin typeface="SimSun"/>
                <a:cs typeface="SimSun"/>
              </a:rPr>
              <a:t>提供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62054" y="4970109"/>
            <a:ext cx="11557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4800" y="4881260"/>
            <a:ext cx="3076575" cy="95313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500" b="1" spc="-110" dirty="0">
                <a:solidFill>
                  <a:srgbClr val="B91B1B"/>
                </a:solidFill>
                <a:latin typeface="Tahoma"/>
                <a:cs typeface="Tahoma"/>
              </a:rPr>
              <a:t>SEO</a:t>
            </a:r>
            <a:r>
              <a:rPr sz="1500" b="1" spc="-150" dirty="0">
                <a:solidFill>
                  <a:srgbClr val="B91B1B"/>
                </a:solidFill>
                <a:latin typeface="BIZ UDPGothic"/>
                <a:cs typeface="BIZ UDPGothic"/>
              </a:rPr>
              <a:t>記事による流入増</a:t>
            </a:r>
            <a:endParaRPr sz="1500">
              <a:latin typeface="BIZ UDPGothic"/>
              <a:cs typeface="BIZ UDPGothic"/>
            </a:endParaRPr>
          </a:p>
          <a:p>
            <a:pPr marL="202565">
              <a:lnSpc>
                <a:spcPct val="100000"/>
              </a:lnSpc>
              <a:spcBef>
                <a:spcPts val="500"/>
              </a:spcBef>
            </a:pPr>
            <a:r>
              <a:rPr sz="1150" spc="-110" dirty="0">
                <a:latin typeface="PMingLiU"/>
                <a:cs typeface="PMingLiU"/>
              </a:rPr>
              <a:t>ターゲット</a:t>
            </a:r>
            <a:r>
              <a:rPr sz="1150" spc="-110" dirty="0">
                <a:latin typeface="SimSun"/>
                <a:cs typeface="SimSun"/>
              </a:rPr>
              <a:t>検索</a:t>
            </a:r>
            <a:r>
              <a:rPr sz="1150" spc="-110" dirty="0">
                <a:latin typeface="PMingLiU"/>
                <a:cs typeface="PMingLiU"/>
              </a:rPr>
              <a:t>キーワードでコンテンツ</a:t>
            </a:r>
            <a:r>
              <a:rPr sz="1150" spc="-80" dirty="0">
                <a:latin typeface="SimSun"/>
                <a:cs typeface="SimSun"/>
              </a:rPr>
              <a:t>制作</a:t>
            </a:r>
            <a:endParaRPr sz="1150">
              <a:latin typeface="SimSun"/>
              <a:cs typeface="SimSun"/>
            </a:endParaRPr>
          </a:p>
          <a:p>
            <a:pPr marL="202565" marR="5080">
              <a:lnSpc>
                <a:spcPct val="105100"/>
              </a:lnSpc>
              <a:spcBef>
                <a:spcPts val="50"/>
              </a:spcBef>
            </a:pPr>
            <a:r>
              <a:rPr sz="1150" spc="-150" dirty="0">
                <a:latin typeface="SimSun"/>
                <a:cs typeface="SimSun"/>
              </a:rPr>
              <a:t>「研修設計 </a:t>
            </a:r>
            <a:r>
              <a:rPr sz="1150" spc="-105" dirty="0">
                <a:latin typeface="PMingLiU"/>
                <a:cs typeface="PMingLiU"/>
              </a:rPr>
              <a:t>オンライン </a:t>
            </a:r>
            <a:r>
              <a:rPr sz="1150" spc="-110" dirty="0">
                <a:latin typeface="SimSun"/>
                <a:cs typeface="SimSun"/>
              </a:rPr>
              <a:t>成功事例」等</a:t>
            </a:r>
            <a:r>
              <a:rPr sz="1150" spc="-110" dirty="0">
                <a:latin typeface="PMingLiU"/>
                <a:cs typeface="PMingLiU"/>
              </a:rPr>
              <a:t>の</a:t>
            </a:r>
            <a:r>
              <a:rPr sz="1150" spc="-100" dirty="0">
                <a:latin typeface="SimSun"/>
                <a:cs typeface="SimSun"/>
              </a:rPr>
              <a:t>記事作成</a:t>
            </a:r>
            <a:r>
              <a:rPr sz="1150" spc="-125" dirty="0">
                <a:latin typeface="PMingLiU"/>
                <a:cs typeface="PMingLiU"/>
              </a:rPr>
              <a:t>ブログから </a:t>
            </a:r>
            <a:r>
              <a:rPr sz="1200" spc="-125" dirty="0">
                <a:latin typeface="Arial"/>
                <a:cs typeface="Arial"/>
              </a:rPr>
              <a:t>LP</a:t>
            </a:r>
            <a:r>
              <a:rPr sz="1150" spc="-125" dirty="0">
                <a:latin typeface="SimSun"/>
                <a:cs typeface="SimSun"/>
              </a:rPr>
              <a:t>（</a:t>
            </a:r>
            <a:r>
              <a:rPr sz="1150" spc="-110" dirty="0">
                <a:latin typeface="SimSun"/>
                <a:cs typeface="SimSun"/>
              </a:rPr>
              <a:t>講座</a:t>
            </a:r>
            <a:r>
              <a:rPr sz="1150" spc="-120" dirty="0">
                <a:latin typeface="PMingLiU"/>
                <a:cs typeface="PMingLiU"/>
              </a:rPr>
              <a:t>ページ</a:t>
            </a:r>
            <a:r>
              <a:rPr sz="1150" spc="-110" dirty="0">
                <a:latin typeface="SimSun"/>
                <a:cs typeface="SimSun"/>
              </a:rPr>
              <a:t>）</a:t>
            </a:r>
            <a:r>
              <a:rPr sz="1150" spc="-114" dirty="0">
                <a:latin typeface="PMingLiU"/>
                <a:cs typeface="PMingLiU"/>
              </a:rPr>
              <a:t>への</a:t>
            </a:r>
            <a:r>
              <a:rPr sz="1150" spc="-95" dirty="0">
                <a:latin typeface="SimSun"/>
                <a:cs typeface="SimSun"/>
              </a:rPr>
              <a:t>導線設計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62054" y="6189308"/>
            <a:ext cx="11557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spc="-5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54800" y="6103075"/>
            <a:ext cx="2727325" cy="950594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500" b="1" spc="-80" dirty="0">
                <a:solidFill>
                  <a:srgbClr val="B45309"/>
                </a:solidFill>
                <a:latin typeface="BIZ UDPGothic"/>
                <a:cs typeface="BIZ UDPGothic"/>
              </a:rPr>
              <a:t>外部サイトでの露出</a:t>
            </a:r>
            <a:endParaRPr sz="1500">
              <a:latin typeface="BIZ UDPGothic"/>
              <a:cs typeface="BIZ UDPGothic"/>
            </a:endParaRPr>
          </a:p>
          <a:p>
            <a:pPr marL="202565" marR="5080">
              <a:lnSpc>
                <a:spcPct val="104200"/>
              </a:lnSpc>
              <a:spcBef>
                <a:spcPts val="385"/>
              </a:spcBef>
            </a:pPr>
            <a:r>
              <a:rPr sz="1150" spc="-110" dirty="0">
                <a:latin typeface="PMingLiU"/>
                <a:cs typeface="PMingLiU"/>
              </a:rPr>
              <a:t>セミナー</a:t>
            </a:r>
            <a:r>
              <a:rPr sz="1150" spc="-110" dirty="0">
                <a:latin typeface="SimSun"/>
                <a:cs typeface="SimSun"/>
              </a:rPr>
              <a:t>集客</a:t>
            </a:r>
            <a:r>
              <a:rPr sz="1150" spc="-110" dirty="0">
                <a:latin typeface="PMingLiU"/>
                <a:cs typeface="PMingLiU"/>
              </a:rPr>
              <a:t>サイト</a:t>
            </a:r>
            <a:r>
              <a:rPr sz="1150" spc="-75" dirty="0">
                <a:latin typeface="SimSun"/>
                <a:cs typeface="SimSun"/>
              </a:rPr>
              <a:t>（</a:t>
            </a:r>
            <a:r>
              <a:rPr sz="1200" spc="-75" dirty="0">
                <a:latin typeface="Arial"/>
                <a:cs typeface="Arial"/>
              </a:rPr>
              <a:t>Peatix</a:t>
            </a:r>
            <a:r>
              <a:rPr sz="1150" spc="-110" dirty="0">
                <a:latin typeface="SimSun"/>
                <a:cs typeface="SimSun"/>
              </a:rPr>
              <a:t>等）</a:t>
            </a:r>
            <a:r>
              <a:rPr sz="1150" spc="-114" dirty="0">
                <a:latin typeface="PMingLiU"/>
                <a:cs typeface="PMingLiU"/>
              </a:rPr>
              <a:t>への</a:t>
            </a:r>
            <a:r>
              <a:rPr sz="1150" spc="-80" dirty="0">
                <a:latin typeface="SimSun"/>
                <a:cs typeface="SimSun"/>
              </a:rPr>
              <a:t>掲載</a:t>
            </a:r>
            <a:r>
              <a:rPr sz="1150" spc="-50" dirty="0">
                <a:latin typeface="SimSun"/>
                <a:cs typeface="SimSun"/>
              </a:rPr>
              <a:t> </a:t>
            </a:r>
            <a:r>
              <a:rPr sz="1200" spc="-160" dirty="0">
                <a:latin typeface="Arial"/>
                <a:cs typeface="Arial"/>
              </a:rPr>
              <a:t>TECH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175" dirty="0">
                <a:latin typeface="Arial"/>
                <a:cs typeface="Arial"/>
              </a:rPr>
              <a:t>PLAY</a:t>
            </a:r>
            <a:r>
              <a:rPr sz="1150" spc="-110" dirty="0">
                <a:latin typeface="PMingLiU"/>
                <a:cs typeface="PMingLiU"/>
              </a:rPr>
              <a:t>、セミナー</a:t>
            </a:r>
            <a:r>
              <a:rPr sz="1200" spc="-75" dirty="0">
                <a:latin typeface="Arial"/>
                <a:cs typeface="Arial"/>
              </a:rPr>
              <a:t>BiZ</a:t>
            </a:r>
            <a:r>
              <a:rPr sz="1150" spc="-110" dirty="0">
                <a:latin typeface="PMingLiU"/>
                <a:cs typeface="PMingLiU"/>
              </a:rPr>
              <a:t>などの</a:t>
            </a:r>
            <a:r>
              <a:rPr sz="1150" spc="-80" dirty="0">
                <a:latin typeface="SimSun"/>
                <a:cs typeface="SimSun"/>
              </a:rPr>
              <a:t>活用</a:t>
            </a:r>
            <a:endParaRPr sz="1150">
              <a:latin typeface="SimSun"/>
              <a:cs typeface="SimSun"/>
            </a:endParaRPr>
          </a:p>
          <a:p>
            <a:pPr marL="202565">
              <a:lnSpc>
                <a:spcPct val="100000"/>
              </a:lnSpc>
              <a:spcBef>
                <a:spcPts val="60"/>
              </a:spcBef>
            </a:pPr>
            <a:r>
              <a:rPr sz="1150" spc="-110" dirty="0">
                <a:latin typeface="SimSun"/>
                <a:cs typeface="SimSun"/>
              </a:rPr>
              <a:t>外部</a:t>
            </a:r>
            <a:r>
              <a:rPr sz="1150" spc="-140" dirty="0">
                <a:latin typeface="PMingLiU"/>
                <a:cs typeface="PMingLiU"/>
              </a:rPr>
              <a:t>から の</a:t>
            </a:r>
            <a:r>
              <a:rPr sz="1150" spc="-110" dirty="0">
                <a:latin typeface="SimSun"/>
                <a:cs typeface="SimSun"/>
              </a:rPr>
              <a:t>流入</a:t>
            </a:r>
            <a:r>
              <a:rPr sz="1150" spc="-110" dirty="0">
                <a:latin typeface="PMingLiU"/>
                <a:cs typeface="PMingLiU"/>
              </a:rPr>
              <a:t>を</a:t>
            </a:r>
            <a:r>
              <a:rPr sz="1150" spc="-110" dirty="0">
                <a:latin typeface="SimSun"/>
                <a:cs typeface="SimSun"/>
              </a:rPr>
              <a:t>自社</a:t>
            </a:r>
            <a:r>
              <a:rPr sz="1200" spc="-130" dirty="0">
                <a:latin typeface="Arial"/>
                <a:cs typeface="Arial"/>
              </a:rPr>
              <a:t>LP</a:t>
            </a:r>
            <a:r>
              <a:rPr sz="1150" spc="-120" dirty="0">
                <a:latin typeface="PMingLiU"/>
                <a:cs typeface="PMingLiU"/>
              </a:rPr>
              <a:t>へ</a:t>
            </a:r>
            <a:r>
              <a:rPr sz="1150" spc="-80" dirty="0">
                <a:latin typeface="SimSun"/>
                <a:cs typeface="SimSun"/>
              </a:rPr>
              <a:t>誘導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29024" y="7429499"/>
            <a:ext cx="4933950" cy="381000"/>
          </a:xfrm>
          <a:custGeom>
            <a:avLst/>
            <a:gdLst/>
            <a:ahLst/>
            <a:cxnLst/>
            <a:rect l="l" t="t" r="r" b="b"/>
            <a:pathLst>
              <a:path w="4933950" h="381000">
                <a:moveTo>
                  <a:pt x="4862752" y="380999"/>
                </a:moveTo>
                <a:lnTo>
                  <a:pt x="71196" y="380999"/>
                </a:lnTo>
                <a:lnTo>
                  <a:pt x="66241" y="380511"/>
                </a:lnTo>
                <a:lnTo>
                  <a:pt x="29705" y="365377"/>
                </a:lnTo>
                <a:lnTo>
                  <a:pt x="3885" y="329337"/>
                </a:lnTo>
                <a:lnTo>
                  <a:pt x="0" y="309803"/>
                </a:lnTo>
                <a:lnTo>
                  <a:pt x="0" y="3047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4862752" y="0"/>
                </a:lnTo>
                <a:lnTo>
                  <a:pt x="4904243" y="15620"/>
                </a:lnTo>
                <a:lnTo>
                  <a:pt x="4930062" y="51660"/>
                </a:lnTo>
                <a:lnTo>
                  <a:pt x="4933949" y="71196"/>
                </a:lnTo>
                <a:lnTo>
                  <a:pt x="4933949" y="309803"/>
                </a:lnTo>
                <a:lnTo>
                  <a:pt x="4918326" y="351294"/>
                </a:lnTo>
                <a:lnTo>
                  <a:pt x="4882287" y="377114"/>
                </a:lnTo>
                <a:lnTo>
                  <a:pt x="4867707" y="380511"/>
                </a:lnTo>
                <a:lnTo>
                  <a:pt x="4862752" y="380999"/>
                </a:lnTo>
                <a:close/>
              </a:path>
            </a:pathLst>
          </a:custGeom>
          <a:solidFill>
            <a:srgbClr val="1D3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42990" y="7501762"/>
            <a:ext cx="450659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240" dirty="0">
                <a:solidFill>
                  <a:srgbClr val="FFFFFF"/>
                </a:solidFill>
                <a:latin typeface="Arial Black"/>
                <a:cs typeface="Arial Black"/>
              </a:rPr>
              <a:t></a:t>
            </a:r>
            <a:r>
              <a:rPr sz="1350" spc="65" dirty="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sz="1350" b="1" spc="-175" dirty="0">
                <a:solidFill>
                  <a:srgbClr val="FFFFFF"/>
                </a:solidFill>
                <a:latin typeface="BIZ UDPGothic"/>
                <a:cs typeface="BIZ UDPGothic"/>
              </a:rPr>
              <a:t>ページ訪問から の申込転換率向上で定員充足率</a:t>
            </a:r>
            <a:r>
              <a:rPr sz="1350" b="1" spc="-40" dirty="0">
                <a:solidFill>
                  <a:srgbClr val="FFFFFF"/>
                </a:solidFill>
                <a:latin typeface="Arial"/>
                <a:cs typeface="Arial"/>
              </a:rPr>
              <a:t>80-</a:t>
            </a:r>
            <a:r>
              <a:rPr sz="1350" b="1" spc="-55" dirty="0">
                <a:solidFill>
                  <a:srgbClr val="FFFFFF"/>
                </a:solidFill>
                <a:latin typeface="Arial"/>
                <a:cs typeface="Arial"/>
              </a:rPr>
              <a:t>90%</a:t>
            </a:r>
            <a:r>
              <a:rPr sz="1350" b="1" spc="-320" dirty="0">
                <a:solidFill>
                  <a:srgbClr val="FFFFFF"/>
                </a:solidFill>
                <a:latin typeface="BIZ UDPGothic"/>
                <a:cs typeface="BIZ UDPGothic"/>
              </a:rPr>
              <a:t>を実現</a:t>
            </a:r>
            <a:endParaRPr sz="1350">
              <a:latin typeface="BIZ UDPGothic"/>
              <a:cs typeface="BIZ UDP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1999" cy="8191499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127406" y="428345"/>
            <a:ext cx="16967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170" dirty="0">
                <a:latin typeface="Arial"/>
                <a:cs typeface="Arial"/>
              </a:rPr>
              <a:t>PERSOL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145" dirty="0">
                <a:latin typeface="BIZ UDPGothic"/>
                <a:cs typeface="BIZ UDPGothic"/>
              </a:rPr>
              <a:t>総合研究所</a:t>
            </a:r>
            <a:endParaRPr sz="1600">
              <a:latin typeface="BIZ UDPGothic"/>
              <a:cs typeface="BIZ UDPGoth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9831" y="1456944"/>
            <a:ext cx="5888990" cy="2402205"/>
            <a:chOff x="179831" y="1456944"/>
            <a:chExt cx="5888990" cy="2402205"/>
          </a:xfrm>
        </p:grpSpPr>
        <p:sp>
          <p:nvSpPr>
            <p:cNvPr id="26" name="object 26"/>
            <p:cNvSpPr/>
            <p:nvPr/>
          </p:nvSpPr>
          <p:spPr>
            <a:xfrm>
              <a:off x="179831" y="1456944"/>
              <a:ext cx="5888990" cy="2402205"/>
            </a:xfrm>
            <a:custGeom>
              <a:avLst/>
              <a:gdLst/>
              <a:ahLst/>
              <a:cxnLst/>
              <a:rect l="l" t="t" r="r" b="b"/>
              <a:pathLst>
                <a:path w="5888990" h="2402204">
                  <a:moveTo>
                    <a:pt x="5888735" y="2401823"/>
                  </a:moveTo>
                  <a:lnTo>
                    <a:pt x="0" y="2401823"/>
                  </a:lnTo>
                  <a:lnTo>
                    <a:pt x="0" y="0"/>
                  </a:lnTo>
                  <a:lnTo>
                    <a:pt x="5888735" y="0"/>
                  </a:lnTo>
                  <a:lnTo>
                    <a:pt x="5888735" y="171830"/>
                  </a:lnTo>
                  <a:lnTo>
                    <a:pt x="277367" y="171830"/>
                  </a:lnTo>
                  <a:lnTo>
                    <a:pt x="270799" y="172148"/>
                  </a:lnTo>
                  <a:lnTo>
                    <a:pt x="235090" y="186939"/>
                  </a:lnTo>
                  <a:lnTo>
                    <a:pt x="213547" y="219179"/>
                  </a:lnTo>
                  <a:lnTo>
                    <a:pt x="210692" y="238505"/>
                  </a:lnTo>
                  <a:lnTo>
                    <a:pt x="210692" y="2086355"/>
                  </a:lnTo>
                  <a:lnTo>
                    <a:pt x="221919" y="2123405"/>
                  </a:lnTo>
                  <a:lnTo>
                    <a:pt x="251852" y="2147955"/>
                  </a:lnTo>
                  <a:lnTo>
                    <a:pt x="277367" y="2153030"/>
                  </a:lnTo>
                  <a:lnTo>
                    <a:pt x="5888735" y="2153030"/>
                  </a:lnTo>
                  <a:lnTo>
                    <a:pt x="5888735" y="2401823"/>
                  </a:lnTo>
                  <a:close/>
                </a:path>
                <a:path w="5888990" h="2402204">
                  <a:moveTo>
                    <a:pt x="5888735" y="2153030"/>
                  </a:moveTo>
                  <a:lnTo>
                    <a:pt x="5611367" y="2153030"/>
                  </a:lnTo>
                  <a:lnTo>
                    <a:pt x="5617935" y="2152713"/>
                  </a:lnTo>
                  <a:lnTo>
                    <a:pt x="5624377" y="2151761"/>
                  </a:lnTo>
                  <a:lnTo>
                    <a:pt x="5658513" y="2133501"/>
                  </a:lnTo>
                  <a:lnTo>
                    <a:pt x="5676773" y="2099365"/>
                  </a:lnTo>
                  <a:lnTo>
                    <a:pt x="5678042" y="2086355"/>
                  </a:lnTo>
                  <a:lnTo>
                    <a:pt x="5678042" y="238505"/>
                  </a:lnTo>
                  <a:lnTo>
                    <a:pt x="5666815" y="201456"/>
                  </a:lnTo>
                  <a:lnTo>
                    <a:pt x="5636882" y="176906"/>
                  </a:lnTo>
                  <a:lnTo>
                    <a:pt x="5611367" y="171830"/>
                  </a:lnTo>
                  <a:lnTo>
                    <a:pt x="5888735" y="171830"/>
                  </a:lnTo>
                  <a:lnTo>
                    <a:pt x="5888735" y="215303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0999" y="1619249"/>
              <a:ext cx="5486400" cy="2000250"/>
            </a:xfrm>
            <a:custGeom>
              <a:avLst/>
              <a:gdLst/>
              <a:ahLst/>
              <a:cxnLst/>
              <a:rect l="l" t="t" r="r" b="b"/>
              <a:pathLst>
                <a:path w="5486400" h="2000250">
                  <a:moveTo>
                    <a:pt x="5415202" y="2000249"/>
                  </a:moveTo>
                  <a:lnTo>
                    <a:pt x="71196" y="2000249"/>
                  </a:lnTo>
                  <a:lnTo>
                    <a:pt x="66241" y="1999761"/>
                  </a:lnTo>
                  <a:lnTo>
                    <a:pt x="29705" y="1984627"/>
                  </a:lnTo>
                  <a:lnTo>
                    <a:pt x="3885" y="1948587"/>
                  </a:lnTo>
                  <a:lnTo>
                    <a:pt x="0" y="1929053"/>
                  </a:lnTo>
                  <a:lnTo>
                    <a:pt x="0" y="19240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2" y="0"/>
                  </a:lnTo>
                  <a:lnTo>
                    <a:pt x="5456693" y="15621"/>
                  </a:lnTo>
                  <a:lnTo>
                    <a:pt x="5482513" y="51661"/>
                  </a:lnTo>
                  <a:lnTo>
                    <a:pt x="5486399" y="71196"/>
                  </a:lnTo>
                  <a:lnTo>
                    <a:pt x="5486399" y="1929053"/>
                  </a:lnTo>
                  <a:lnTo>
                    <a:pt x="5470776" y="1970543"/>
                  </a:lnTo>
                  <a:lnTo>
                    <a:pt x="5434737" y="1996363"/>
                  </a:lnTo>
                  <a:lnTo>
                    <a:pt x="5420157" y="1999761"/>
                  </a:lnTo>
                  <a:lnTo>
                    <a:pt x="5415202" y="2000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0999" y="1619249"/>
              <a:ext cx="5486400" cy="228600"/>
            </a:xfrm>
            <a:custGeom>
              <a:avLst/>
              <a:gdLst/>
              <a:ahLst/>
              <a:cxnLst/>
              <a:rect l="l" t="t" r="r" b="b"/>
              <a:pathLst>
                <a:path w="5486400" h="228600">
                  <a:moveTo>
                    <a:pt x="5486399" y="228599"/>
                  </a:moveTo>
                  <a:lnTo>
                    <a:pt x="0" y="228599"/>
                  </a:lnTo>
                  <a:lnTo>
                    <a:pt x="0" y="76200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200" y="0"/>
                  </a:lnTo>
                  <a:lnTo>
                    <a:pt x="5410199" y="0"/>
                  </a:lnTo>
                  <a:lnTo>
                    <a:pt x="5452541" y="12830"/>
                  </a:lnTo>
                  <a:lnTo>
                    <a:pt x="5480598" y="47039"/>
                  </a:lnTo>
                  <a:lnTo>
                    <a:pt x="5486399" y="2285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5299" y="1962149"/>
              <a:ext cx="3943350" cy="152400"/>
            </a:xfrm>
            <a:custGeom>
              <a:avLst/>
              <a:gdLst/>
              <a:ahLst/>
              <a:cxnLst/>
              <a:rect l="l" t="t" r="r" b="b"/>
              <a:pathLst>
                <a:path w="3943350" h="152400">
                  <a:moveTo>
                    <a:pt x="3910301" y="152399"/>
                  </a:moveTo>
                  <a:lnTo>
                    <a:pt x="33047" y="152399"/>
                  </a:lnTo>
                  <a:lnTo>
                    <a:pt x="28187" y="151433"/>
                  </a:lnTo>
                  <a:lnTo>
                    <a:pt x="966" y="124212"/>
                  </a:lnTo>
                  <a:lnTo>
                    <a:pt x="0" y="119352"/>
                  </a:lnTo>
                  <a:lnTo>
                    <a:pt x="0" y="1142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3910301" y="0"/>
                  </a:lnTo>
                  <a:lnTo>
                    <a:pt x="3942382" y="28187"/>
                  </a:lnTo>
                  <a:lnTo>
                    <a:pt x="3943349" y="33047"/>
                  </a:lnTo>
                  <a:lnTo>
                    <a:pt x="3943349" y="119352"/>
                  </a:lnTo>
                  <a:lnTo>
                    <a:pt x="3915161" y="151433"/>
                  </a:lnTo>
                  <a:lnTo>
                    <a:pt x="3910301" y="1523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249" y="1695449"/>
              <a:ext cx="76200" cy="76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99" y="1695449"/>
              <a:ext cx="76200" cy="76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949" y="1695449"/>
              <a:ext cx="76200" cy="761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95287" y="3105149"/>
              <a:ext cx="5257800" cy="114300"/>
            </a:xfrm>
            <a:custGeom>
              <a:avLst/>
              <a:gdLst/>
              <a:ahLst/>
              <a:cxnLst/>
              <a:rect l="l" t="t" r="r" b="b"/>
              <a:pathLst>
                <a:path w="5257800" h="114300">
                  <a:moveTo>
                    <a:pt x="1752600" y="33058"/>
                  </a:moveTo>
                  <a:lnTo>
                    <a:pt x="1724418" y="977"/>
                  </a:lnTo>
                  <a:lnTo>
                    <a:pt x="1719554" y="0"/>
                  </a:lnTo>
                  <a:lnTo>
                    <a:pt x="33058" y="0"/>
                  </a:lnTo>
                  <a:lnTo>
                    <a:pt x="977" y="28194"/>
                  </a:lnTo>
                  <a:lnTo>
                    <a:pt x="0" y="33058"/>
                  </a:lnTo>
                  <a:lnTo>
                    <a:pt x="0" y="76200"/>
                  </a:lnTo>
                  <a:lnTo>
                    <a:pt x="0" y="81254"/>
                  </a:lnTo>
                  <a:lnTo>
                    <a:pt x="28194" y="113334"/>
                  </a:lnTo>
                  <a:lnTo>
                    <a:pt x="33058" y="114300"/>
                  </a:lnTo>
                  <a:lnTo>
                    <a:pt x="1719554" y="114300"/>
                  </a:lnTo>
                  <a:lnTo>
                    <a:pt x="1751634" y="86118"/>
                  </a:lnTo>
                  <a:lnTo>
                    <a:pt x="1752600" y="81254"/>
                  </a:lnTo>
                  <a:lnTo>
                    <a:pt x="1752600" y="33058"/>
                  </a:lnTo>
                  <a:close/>
                </a:path>
                <a:path w="5257800" h="114300">
                  <a:moveTo>
                    <a:pt x="5257800" y="33058"/>
                  </a:moveTo>
                  <a:lnTo>
                    <a:pt x="5229618" y="977"/>
                  </a:lnTo>
                  <a:lnTo>
                    <a:pt x="5224754" y="0"/>
                  </a:lnTo>
                  <a:lnTo>
                    <a:pt x="3976408" y="0"/>
                  </a:lnTo>
                  <a:lnTo>
                    <a:pt x="3944328" y="28194"/>
                  </a:lnTo>
                  <a:lnTo>
                    <a:pt x="3943350" y="33058"/>
                  </a:lnTo>
                  <a:lnTo>
                    <a:pt x="3943350" y="76200"/>
                  </a:lnTo>
                  <a:lnTo>
                    <a:pt x="3943350" y="81254"/>
                  </a:lnTo>
                  <a:lnTo>
                    <a:pt x="3971544" y="113334"/>
                  </a:lnTo>
                  <a:lnTo>
                    <a:pt x="3976408" y="114300"/>
                  </a:lnTo>
                  <a:lnTo>
                    <a:pt x="5224754" y="114300"/>
                  </a:lnTo>
                  <a:lnTo>
                    <a:pt x="5256835" y="86118"/>
                  </a:lnTo>
                  <a:lnTo>
                    <a:pt x="5257800" y="81254"/>
                  </a:lnTo>
                  <a:lnTo>
                    <a:pt x="5257800" y="33058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82600" y="3311740"/>
            <a:ext cx="185483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i="1" spc="-165" dirty="0">
                <a:solidFill>
                  <a:srgbClr val="9CA2AF"/>
                </a:solidFill>
                <a:latin typeface="Times New Roman"/>
                <a:cs typeface="Times New Roman"/>
              </a:rPr>
              <a:t>※</a:t>
            </a:r>
            <a:r>
              <a:rPr sz="1050" i="1" spc="-160" dirty="0">
                <a:solidFill>
                  <a:srgbClr val="9CA2AF"/>
                </a:solidFill>
                <a:latin typeface="Meiryo"/>
                <a:cs typeface="Meiryo"/>
              </a:rPr>
              <a:t>人材開発支援助成金対象講座です</a:t>
            </a:r>
            <a:endParaRPr sz="1050">
              <a:latin typeface="Meiryo"/>
              <a:cs typeface="Meiry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95299" y="2228849"/>
            <a:ext cx="5257800" cy="762000"/>
            <a:chOff x="495299" y="2228849"/>
            <a:chExt cx="5257800" cy="762000"/>
          </a:xfrm>
        </p:grpSpPr>
        <p:sp>
          <p:nvSpPr>
            <p:cNvPr id="36" name="object 36"/>
            <p:cNvSpPr/>
            <p:nvPr/>
          </p:nvSpPr>
          <p:spPr>
            <a:xfrm>
              <a:off x="495299" y="2228849"/>
              <a:ext cx="5257800" cy="762000"/>
            </a:xfrm>
            <a:custGeom>
              <a:avLst/>
              <a:gdLst/>
              <a:ahLst/>
              <a:cxnLst/>
              <a:rect l="l" t="t" r="r" b="b"/>
              <a:pathLst>
                <a:path w="5257800" h="762000">
                  <a:moveTo>
                    <a:pt x="5224751" y="761999"/>
                  </a:moveTo>
                  <a:lnTo>
                    <a:pt x="33047" y="761999"/>
                  </a:lnTo>
                  <a:lnTo>
                    <a:pt x="28187" y="761032"/>
                  </a:lnTo>
                  <a:lnTo>
                    <a:pt x="966" y="733811"/>
                  </a:lnTo>
                  <a:lnTo>
                    <a:pt x="0" y="728951"/>
                  </a:lnTo>
                  <a:lnTo>
                    <a:pt x="0" y="7238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224751" y="0"/>
                  </a:lnTo>
                  <a:lnTo>
                    <a:pt x="5256832" y="28187"/>
                  </a:lnTo>
                  <a:lnTo>
                    <a:pt x="5257798" y="33047"/>
                  </a:lnTo>
                  <a:lnTo>
                    <a:pt x="5257798" y="728951"/>
                  </a:lnTo>
                  <a:lnTo>
                    <a:pt x="5229611" y="761032"/>
                  </a:lnTo>
                  <a:lnTo>
                    <a:pt x="5224751" y="7619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14898" y="2609849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728953" y="304799"/>
                  </a:moveTo>
                  <a:lnTo>
                    <a:pt x="33047" y="304799"/>
                  </a:lnTo>
                  <a:lnTo>
                    <a:pt x="28187" y="303832"/>
                  </a:lnTo>
                  <a:lnTo>
                    <a:pt x="966" y="276611"/>
                  </a:lnTo>
                  <a:lnTo>
                    <a:pt x="0" y="271752"/>
                  </a:lnTo>
                  <a:lnTo>
                    <a:pt x="0" y="266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728953" y="0"/>
                  </a:lnTo>
                  <a:lnTo>
                    <a:pt x="761033" y="28187"/>
                  </a:lnTo>
                  <a:lnTo>
                    <a:pt x="761999" y="33047"/>
                  </a:lnTo>
                  <a:lnTo>
                    <a:pt x="761999" y="271752"/>
                  </a:lnTo>
                  <a:lnTo>
                    <a:pt x="733812" y="303832"/>
                  </a:lnTo>
                  <a:lnTo>
                    <a:pt x="728953" y="304799"/>
                  </a:lnTo>
                  <a:close/>
                </a:path>
              </a:pathLst>
            </a:custGeom>
            <a:solidFill>
              <a:srgbClr val="BED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111601" y="2668016"/>
            <a:ext cx="36830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-85" dirty="0">
                <a:solidFill>
                  <a:srgbClr val="4A5462"/>
                </a:solidFill>
                <a:latin typeface="BIZ UDPGothic"/>
                <a:cs typeface="BIZ UDPGothic"/>
              </a:rPr>
              <a:t>申込み</a:t>
            </a:r>
            <a:endParaRPr sz="1000">
              <a:latin typeface="BIZ UDPGothic"/>
              <a:cs typeface="BIZ UDP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79831" y="4191000"/>
            <a:ext cx="5888990" cy="2402205"/>
            <a:chOff x="179831" y="4191000"/>
            <a:chExt cx="5888990" cy="2402205"/>
          </a:xfrm>
        </p:grpSpPr>
        <p:sp>
          <p:nvSpPr>
            <p:cNvPr id="40" name="object 40"/>
            <p:cNvSpPr/>
            <p:nvPr/>
          </p:nvSpPr>
          <p:spPr>
            <a:xfrm>
              <a:off x="179831" y="4191000"/>
              <a:ext cx="5888990" cy="2402205"/>
            </a:xfrm>
            <a:custGeom>
              <a:avLst/>
              <a:gdLst/>
              <a:ahLst/>
              <a:cxnLst/>
              <a:rect l="l" t="t" r="r" b="b"/>
              <a:pathLst>
                <a:path w="5888990" h="2402204">
                  <a:moveTo>
                    <a:pt x="5888735" y="2401823"/>
                  </a:moveTo>
                  <a:lnTo>
                    <a:pt x="0" y="2401823"/>
                  </a:lnTo>
                  <a:lnTo>
                    <a:pt x="0" y="0"/>
                  </a:lnTo>
                  <a:lnTo>
                    <a:pt x="5888735" y="0"/>
                  </a:lnTo>
                  <a:lnTo>
                    <a:pt x="5888735" y="171449"/>
                  </a:lnTo>
                  <a:lnTo>
                    <a:pt x="277367" y="171449"/>
                  </a:lnTo>
                  <a:lnTo>
                    <a:pt x="270799" y="171767"/>
                  </a:lnTo>
                  <a:lnTo>
                    <a:pt x="235090" y="186558"/>
                  </a:lnTo>
                  <a:lnTo>
                    <a:pt x="213547" y="218798"/>
                  </a:lnTo>
                  <a:lnTo>
                    <a:pt x="210692" y="238124"/>
                  </a:lnTo>
                  <a:lnTo>
                    <a:pt x="210692" y="2085974"/>
                  </a:lnTo>
                  <a:lnTo>
                    <a:pt x="221919" y="2123023"/>
                  </a:lnTo>
                  <a:lnTo>
                    <a:pt x="251852" y="2147574"/>
                  </a:lnTo>
                  <a:lnTo>
                    <a:pt x="277367" y="2152649"/>
                  </a:lnTo>
                  <a:lnTo>
                    <a:pt x="5888735" y="2152649"/>
                  </a:lnTo>
                  <a:lnTo>
                    <a:pt x="5888735" y="2401823"/>
                  </a:lnTo>
                  <a:close/>
                </a:path>
                <a:path w="5888990" h="2402204">
                  <a:moveTo>
                    <a:pt x="5888735" y="2152649"/>
                  </a:moveTo>
                  <a:lnTo>
                    <a:pt x="5611367" y="2152649"/>
                  </a:lnTo>
                  <a:lnTo>
                    <a:pt x="5617935" y="2152332"/>
                  </a:lnTo>
                  <a:lnTo>
                    <a:pt x="5624377" y="2151380"/>
                  </a:lnTo>
                  <a:lnTo>
                    <a:pt x="5658513" y="2133120"/>
                  </a:lnTo>
                  <a:lnTo>
                    <a:pt x="5676773" y="2098984"/>
                  </a:lnTo>
                  <a:lnTo>
                    <a:pt x="5678042" y="2085974"/>
                  </a:lnTo>
                  <a:lnTo>
                    <a:pt x="5678042" y="238124"/>
                  </a:lnTo>
                  <a:lnTo>
                    <a:pt x="5666815" y="201075"/>
                  </a:lnTo>
                  <a:lnTo>
                    <a:pt x="5636882" y="176525"/>
                  </a:lnTo>
                  <a:lnTo>
                    <a:pt x="5611367" y="171449"/>
                  </a:lnTo>
                  <a:lnTo>
                    <a:pt x="5888735" y="171449"/>
                  </a:lnTo>
                  <a:lnTo>
                    <a:pt x="5888735" y="2152649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0999" y="4352924"/>
              <a:ext cx="5486400" cy="2000250"/>
            </a:xfrm>
            <a:custGeom>
              <a:avLst/>
              <a:gdLst/>
              <a:ahLst/>
              <a:cxnLst/>
              <a:rect l="l" t="t" r="r" b="b"/>
              <a:pathLst>
                <a:path w="5486400" h="2000250">
                  <a:moveTo>
                    <a:pt x="5415202" y="2000249"/>
                  </a:moveTo>
                  <a:lnTo>
                    <a:pt x="71196" y="2000249"/>
                  </a:lnTo>
                  <a:lnTo>
                    <a:pt x="66241" y="1999760"/>
                  </a:lnTo>
                  <a:lnTo>
                    <a:pt x="29705" y="1984628"/>
                  </a:lnTo>
                  <a:lnTo>
                    <a:pt x="3885" y="1948587"/>
                  </a:lnTo>
                  <a:lnTo>
                    <a:pt x="0" y="1929053"/>
                  </a:lnTo>
                  <a:lnTo>
                    <a:pt x="0" y="19240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2" y="0"/>
                  </a:lnTo>
                  <a:lnTo>
                    <a:pt x="5456693" y="15621"/>
                  </a:lnTo>
                  <a:lnTo>
                    <a:pt x="5482513" y="51661"/>
                  </a:lnTo>
                  <a:lnTo>
                    <a:pt x="5486399" y="71196"/>
                  </a:lnTo>
                  <a:lnTo>
                    <a:pt x="5486399" y="1929053"/>
                  </a:lnTo>
                  <a:lnTo>
                    <a:pt x="5470776" y="1970544"/>
                  </a:lnTo>
                  <a:lnTo>
                    <a:pt x="5434737" y="1996363"/>
                  </a:lnTo>
                  <a:lnTo>
                    <a:pt x="5420157" y="1999760"/>
                  </a:lnTo>
                  <a:lnTo>
                    <a:pt x="5415202" y="2000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0999" y="4352924"/>
              <a:ext cx="5486400" cy="228600"/>
            </a:xfrm>
            <a:custGeom>
              <a:avLst/>
              <a:gdLst/>
              <a:ahLst/>
              <a:cxnLst/>
              <a:rect l="l" t="t" r="r" b="b"/>
              <a:pathLst>
                <a:path w="5486400" h="228600">
                  <a:moveTo>
                    <a:pt x="5486399" y="228599"/>
                  </a:moveTo>
                  <a:lnTo>
                    <a:pt x="0" y="228599"/>
                  </a:lnTo>
                  <a:lnTo>
                    <a:pt x="0" y="76200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200" y="0"/>
                  </a:lnTo>
                  <a:lnTo>
                    <a:pt x="5410199" y="0"/>
                  </a:lnTo>
                  <a:lnTo>
                    <a:pt x="5452541" y="12830"/>
                  </a:lnTo>
                  <a:lnTo>
                    <a:pt x="5480598" y="47039"/>
                  </a:lnTo>
                  <a:lnTo>
                    <a:pt x="5486399" y="2285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95299" y="4695824"/>
              <a:ext cx="5257800" cy="228600"/>
            </a:xfrm>
            <a:custGeom>
              <a:avLst/>
              <a:gdLst/>
              <a:ahLst/>
              <a:cxnLst/>
              <a:rect l="l" t="t" r="r" b="b"/>
              <a:pathLst>
                <a:path w="5257800" h="228600">
                  <a:moveTo>
                    <a:pt x="5224751" y="228599"/>
                  </a:moveTo>
                  <a:lnTo>
                    <a:pt x="33047" y="228599"/>
                  </a:lnTo>
                  <a:lnTo>
                    <a:pt x="28187" y="227633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224751" y="0"/>
                  </a:lnTo>
                  <a:lnTo>
                    <a:pt x="5256832" y="28187"/>
                  </a:lnTo>
                  <a:lnTo>
                    <a:pt x="5257798" y="33047"/>
                  </a:lnTo>
                  <a:lnTo>
                    <a:pt x="5257798" y="195552"/>
                  </a:lnTo>
                  <a:lnTo>
                    <a:pt x="5229611" y="227633"/>
                  </a:lnTo>
                  <a:lnTo>
                    <a:pt x="5224751" y="2285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5299" y="5038724"/>
              <a:ext cx="5257800" cy="266700"/>
            </a:xfrm>
            <a:custGeom>
              <a:avLst/>
              <a:gdLst/>
              <a:ahLst/>
              <a:cxnLst/>
              <a:rect l="l" t="t" r="r" b="b"/>
              <a:pathLst>
                <a:path w="5257800" h="266700">
                  <a:moveTo>
                    <a:pt x="5224751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1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224751" y="0"/>
                  </a:lnTo>
                  <a:lnTo>
                    <a:pt x="5256832" y="28186"/>
                  </a:lnTo>
                  <a:lnTo>
                    <a:pt x="5257798" y="33047"/>
                  </a:lnTo>
                  <a:lnTo>
                    <a:pt x="5257798" y="233651"/>
                  </a:lnTo>
                  <a:lnTo>
                    <a:pt x="5229611" y="265732"/>
                  </a:lnTo>
                  <a:lnTo>
                    <a:pt x="5224751" y="266699"/>
                  </a:lnTo>
                  <a:close/>
                </a:path>
              </a:pathLst>
            </a:custGeom>
            <a:solidFill>
              <a:srgbClr val="FEF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5299" y="5419724"/>
              <a:ext cx="5257800" cy="381000"/>
            </a:xfrm>
            <a:custGeom>
              <a:avLst/>
              <a:gdLst/>
              <a:ahLst/>
              <a:cxnLst/>
              <a:rect l="l" t="t" r="r" b="b"/>
              <a:pathLst>
                <a:path w="5257800" h="381000">
                  <a:moveTo>
                    <a:pt x="5224751" y="380999"/>
                  </a:moveTo>
                  <a:lnTo>
                    <a:pt x="33047" y="380999"/>
                  </a:lnTo>
                  <a:lnTo>
                    <a:pt x="28187" y="380032"/>
                  </a:lnTo>
                  <a:lnTo>
                    <a:pt x="966" y="352812"/>
                  </a:lnTo>
                  <a:lnTo>
                    <a:pt x="0" y="347952"/>
                  </a:lnTo>
                  <a:lnTo>
                    <a:pt x="0" y="3428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224751" y="0"/>
                  </a:lnTo>
                  <a:lnTo>
                    <a:pt x="5256832" y="28186"/>
                  </a:lnTo>
                  <a:lnTo>
                    <a:pt x="5257798" y="33047"/>
                  </a:lnTo>
                  <a:lnTo>
                    <a:pt x="5257798" y="347952"/>
                  </a:lnTo>
                  <a:lnTo>
                    <a:pt x="5229611" y="380032"/>
                  </a:lnTo>
                  <a:lnTo>
                    <a:pt x="5224751" y="3809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249" y="4429124"/>
              <a:ext cx="76200" cy="761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949" y="4429124"/>
              <a:ext cx="76200" cy="761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99" y="4429124"/>
              <a:ext cx="76200" cy="7619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807170" y="4703889"/>
            <a:ext cx="263398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spc="-110" dirty="0">
                <a:solidFill>
                  <a:srgbClr val="1D40AF"/>
                </a:solidFill>
                <a:latin typeface="BIZ UDPGothic"/>
                <a:cs typeface="BIZ UDPGothic"/>
              </a:rPr>
              <a:t>生成</a:t>
            </a:r>
            <a:r>
              <a:rPr sz="1150" b="1" spc="-20" dirty="0">
                <a:solidFill>
                  <a:srgbClr val="1D40AF"/>
                </a:solidFill>
                <a:latin typeface="Trebuchet MS"/>
                <a:cs typeface="Trebuchet MS"/>
              </a:rPr>
              <a:t>AI</a:t>
            </a:r>
            <a:r>
              <a:rPr sz="1150" b="1" spc="-90" dirty="0">
                <a:solidFill>
                  <a:srgbClr val="1D40AF"/>
                </a:solidFill>
                <a:latin typeface="BIZ UDPGothic"/>
                <a:cs typeface="BIZ UDPGothic"/>
              </a:rPr>
              <a:t>時代の最新研修デザインを</a:t>
            </a:r>
            <a:r>
              <a:rPr sz="1150" b="1" spc="-60" dirty="0">
                <a:solidFill>
                  <a:srgbClr val="1D40AF"/>
                </a:solidFill>
                <a:latin typeface="Trebuchet MS"/>
                <a:cs typeface="Trebuchet MS"/>
              </a:rPr>
              <a:t>2</a:t>
            </a:r>
            <a:r>
              <a:rPr sz="1150" b="1" spc="-95" dirty="0">
                <a:solidFill>
                  <a:srgbClr val="1D40AF"/>
                </a:solidFill>
                <a:latin typeface="BIZ UDPGothic"/>
                <a:cs typeface="BIZ UDPGothic"/>
              </a:rPr>
              <a:t>日で習得</a:t>
            </a:r>
            <a:endParaRPr sz="1150">
              <a:latin typeface="BIZ UDPGothic"/>
              <a:cs typeface="BIZ UDP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15976" y="5065839"/>
            <a:ext cx="221678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25" spc="359" baseline="2415" dirty="0">
                <a:solidFill>
                  <a:srgbClr val="91400D"/>
                </a:solidFill>
                <a:latin typeface="Arial Black"/>
                <a:cs typeface="Arial Black"/>
              </a:rPr>
              <a:t></a:t>
            </a:r>
            <a:r>
              <a:rPr sz="1725" spc="22" baseline="2415" dirty="0">
                <a:solidFill>
                  <a:srgbClr val="91400D"/>
                </a:solidFill>
                <a:latin typeface="Arial Black"/>
                <a:cs typeface="Arial Black"/>
              </a:rPr>
              <a:t> </a:t>
            </a:r>
            <a:r>
              <a:rPr sz="1150" b="1" spc="-110" dirty="0">
                <a:solidFill>
                  <a:srgbClr val="91400D"/>
                </a:solidFill>
                <a:latin typeface="BIZ UDPGothic"/>
                <a:cs typeface="BIZ UDPGothic"/>
              </a:rPr>
              <a:t>助成金利用で受講料最大</a:t>
            </a:r>
            <a:r>
              <a:rPr sz="1150" b="1" spc="-90" dirty="0">
                <a:solidFill>
                  <a:srgbClr val="91400D"/>
                </a:solidFill>
                <a:latin typeface="Cambria"/>
                <a:cs typeface="Cambria"/>
              </a:rPr>
              <a:t>45%</a:t>
            </a:r>
            <a:r>
              <a:rPr sz="1150" b="1" spc="-280" dirty="0">
                <a:solidFill>
                  <a:srgbClr val="91400D"/>
                </a:solidFill>
                <a:latin typeface="BIZ UDPGothic"/>
                <a:cs typeface="BIZ UDPGothic"/>
              </a:rPr>
              <a:t>補助</a:t>
            </a:r>
            <a:endParaRPr sz="1150">
              <a:latin typeface="BIZ UDPGothic"/>
              <a:cs typeface="BIZ UDP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71499" y="5457824"/>
            <a:ext cx="1276350" cy="304800"/>
          </a:xfrm>
          <a:custGeom>
            <a:avLst/>
            <a:gdLst/>
            <a:ahLst/>
            <a:cxnLst/>
            <a:rect l="l" t="t" r="r" b="b"/>
            <a:pathLst>
              <a:path w="1276350" h="304800">
                <a:moveTo>
                  <a:pt x="1123949" y="304799"/>
                </a:moveTo>
                <a:lnTo>
                  <a:pt x="152399" y="304799"/>
                </a:lnTo>
                <a:lnTo>
                  <a:pt x="144912" y="304616"/>
                </a:lnTo>
                <a:lnTo>
                  <a:pt x="101066" y="295894"/>
                </a:lnTo>
                <a:lnTo>
                  <a:pt x="61607" y="274803"/>
                </a:lnTo>
                <a:lnTo>
                  <a:pt x="29995" y="243191"/>
                </a:lnTo>
                <a:lnTo>
                  <a:pt x="8904" y="203732"/>
                </a:lnTo>
                <a:lnTo>
                  <a:pt x="182" y="159887"/>
                </a:lnTo>
                <a:lnTo>
                  <a:pt x="0" y="152399"/>
                </a:lnTo>
                <a:lnTo>
                  <a:pt x="182" y="144912"/>
                </a:lnTo>
                <a:lnTo>
                  <a:pt x="8904" y="101065"/>
                </a:lnTo>
                <a:lnTo>
                  <a:pt x="29995" y="61606"/>
                </a:lnTo>
                <a:lnTo>
                  <a:pt x="61607" y="29995"/>
                </a:lnTo>
                <a:lnTo>
                  <a:pt x="101066" y="8903"/>
                </a:lnTo>
                <a:lnTo>
                  <a:pt x="144912" y="183"/>
                </a:lnTo>
                <a:lnTo>
                  <a:pt x="152399" y="0"/>
                </a:lnTo>
                <a:lnTo>
                  <a:pt x="1123949" y="0"/>
                </a:lnTo>
                <a:lnTo>
                  <a:pt x="1168189" y="6559"/>
                </a:lnTo>
                <a:lnTo>
                  <a:pt x="1208618" y="25683"/>
                </a:lnTo>
                <a:lnTo>
                  <a:pt x="1241757" y="55716"/>
                </a:lnTo>
                <a:lnTo>
                  <a:pt x="1264748" y="94078"/>
                </a:lnTo>
                <a:lnTo>
                  <a:pt x="1275617" y="137461"/>
                </a:lnTo>
                <a:lnTo>
                  <a:pt x="1276349" y="152399"/>
                </a:lnTo>
                <a:lnTo>
                  <a:pt x="1276166" y="159887"/>
                </a:lnTo>
                <a:lnTo>
                  <a:pt x="1267444" y="203732"/>
                </a:lnTo>
                <a:lnTo>
                  <a:pt x="1246353" y="243191"/>
                </a:lnTo>
                <a:lnTo>
                  <a:pt x="1214742" y="274803"/>
                </a:lnTo>
                <a:lnTo>
                  <a:pt x="1175283" y="295894"/>
                </a:lnTo>
                <a:lnTo>
                  <a:pt x="1131436" y="304616"/>
                </a:lnTo>
                <a:lnTo>
                  <a:pt x="1123949" y="30479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94568" y="5503989"/>
            <a:ext cx="43053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25" b="1" spc="89" baseline="2415" dirty="0">
                <a:solidFill>
                  <a:srgbClr val="FFFFFF"/>
                </a:solidFill>
                <a:latin typeface="BIZ UDPGothic"/>
                <a:cs typeface="BIZ UDPGothic"/>
              </a:rPr>
              <a:t>▶ </a:t>
            </a:r>
            <a:r>
              <a:rPr sz="1150" b="1" spc="-80" dirty="0">
                <a:solidFill>
                  <a:srgbClr val="FFFFFF"/>
                </a:solidFill>
                <a:latin typeface="BIZ UDPGothic"/>
                <a:cs typeface="BIZ UDPGothic"/>
              </a:rPr>
              <a:t>動画</a:t>
            </a:r>
            <a:endParaRPr sz="1150">
              <a:latin typeface="BIZ UDPGothic"/>
              <a:cs typeface="BIZ UDPGothic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95299" y="5553074"/>
            <a:ext cx="4829175" cy="666750"/>
            <a:chOff x="495299" y="5553074"/>
            <a:chExt cx="4829175" cy="666750"/>
          </a:xfrm>
        </p:grpSpPr>
        <p:sp>
          <p:nvSpPr>
            <p:cNvPr id="54" name="object 54"/>
            <p:cNvSpPr/>
            <p:nvPr/>
          </p:nvSpPr>
          <p:spPr>
            <a:xfrm>
              <a:off x="1924049" y="5553074"/>
              <a:ext cx="3400425" cy="114300"/>
            </a:xfrm>
            <a:custGeom>
              <a:avLst/>
              <a:gdLst/>
              <a:ahLst/>
              <a:cxnLst/>
              <a:rect l="l" t="t" r="r" b="b"/>
              <a:pathLst>
                <a:path w="3400425" h="114300">
                  <a:moveTo>
                    <a:pt x="3367376" y="114299"/>
                  </a:moveTo>
                  <a:lnTo>
                    <a:pt x="33047" y="114299"/>
                  </a:lnTo>
                  <a:lnTo>
                    <a:pt x="28187" y="113332"/>
                  </a:lnTo>
                  <a:lnTo>
                    <a:pt x="966" y="86111"/>
                  </a:lnTo>
                  <a:lnTo>
                    <a:pt x="0" y="81251"/>
                  </a:lnTo>
                  <a:lnTo>
                    <a:pt x="0" y="761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3367376" y="0"/>
                  </a:lnTo>
                  <a:lnTo>
                    <a:pt x="3399457" y="28187"/>
                  </a:lnTo>
                  <a:lnTo>
                    <a:pt x="3400424" y="33047"/>
                  </a:lnTo>
                  <a:lnTo>
                    <a:pt x="3400424" y="81251"/>
                  </a:lnTo>
                  <a:lnTo>
                    <a:pt x="3372236" y="113332"/>
                  </a:lnTo>
                  <a:lnTo>
                    <a:pt x="3367376" y="114299"/>
                  </a:lnTo>
                  <a:close/>
                </a:path>
              </a:pathLst>
            </a:custGeom>
            <a:solidFill>
              <a:srgbClr val="D0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95299" y="5915024"/>
              <a:ext cx="2105025" cy="304800"/>
            </a:xfrm>
            <a:custGeom>
              <a:avLst/>
              <a:gdLst/>
              <a:ahLst/>
              <a:cxnLst/>
              <a:rect l="l" t="t" r="r" b="b"/>
              <a:pathLst>
                <a:path w="2105025" h="304800">
                  <a:moveTo>
                    <a:pt x="2071977" y="304799"/>
                  </a:moveTo>
                  <a:lnTo>
                    <a:pt x="33047" y="304799"/>
                  </a:lnTo>
                  <a:lnTo>
                    <a:pt x="28187" y="303832"/>
                  </a:lnTo>
                  <a:lnTo>
                    <a:pt x="966" y="276611"/>
                  </a:lnTo>
                  <a:lnTo>
                    <a:pt x="0" y="271752"/>
                  </a:lnTo>
                  <a:lnTo>
                    <a:pt x="0" y="266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2071977" y="0"/>
                  </a:lnTo>
                  <a:lnTo>
                    <a:pt x="2104057" y="28186"/>
                  </a:lnTo>
                  <a:lnTo>
                    <a:pt x="2105024" y="33047"/>
                  </a:lnTo>
                  <a:lnTo>
                    <a:pt x="2105024" y="271752"/>
                  </a:lnTo>
                  <a:lnTo>
                    <a:pt x="2076836" y="303832"/>
                  </a:lnTo>
                  <a:lnTo>
                    <a:pt x="2071977" y="3047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981620" y="5949187"/>
            <a:ext cx="11303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b="1" spc="-254" baseline="2057" dirty="0">
                <a:solidFill>
                  <a:srgbClr val="FFFFFF"/>
                </a:solidFill>
                <a:latin typeface="BIZ UDPGothic"/>
                <a:cs typeface="BIZ UDPGothic"/>
              </a:rPr>
              <a:t></a:t>
            </a:r>
            <a:r>
              <a:rPr sz="2025" b="1" spc="-209" baseline="2057" dirty="0">
                <a:solidFill>
                  <a:srgbClr val="FFFFFF"/>
                </a:solidFill>
                <a:latin typeface="BIZ UDPGothic"/>
                <a:cs typeface="BIZ UDPGothic"/>
              </a:rPr>
              <a:t> </a:t>
            </a:r>
            <a:r>
              <a:rPr sz="1350" b="1" spc="-180" dirty="0">
                <a:solidFill>
                  <a:srgbClr val="FFFFFF"/>
                </a:solidFill>
                <a:latin typeface="BIZ UDPGothic"/>
                <a:cs typeface="BIZ UDPGothic"/>
              </a:rPr>
              <a:t>今すぐ 申込む</a:t>
            </a:r>
            <a:endParaRPr sz="1350">
              <a:latin typeface="BIZ UDPGothic"/>
              <a:cs typeface="BIZ UDPGothic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000499" y="5915024"/>
            <a:ext cx="1752600" cy="304800"/>
          </a:xfrm>
          <a:custGeom>
            <a:avLst/>
            <a:gdLst/>
            <a:ahLst/>
            <a:cxnLst/>
            <a:rect l="l" t="t" r="r" b="b"/>
            <a:pathLst>
              <a:path w="1752600" h="304800">
                <a:moveTo>
                  <a:pt x="1719552" y="304799"/>
                </a:moveTo>
                <a:lnTo>
                  <a:pt x="33047" y="304799"/>
                </a:lnTo>
                <a:lnTo>
                  <a:pt x="28187" y="303832"/>
                </a:lnTo>
                <a:lnTo>
                  <a:pt x="966" y="276611"/>
                </a:lnTo>
                <a:lnTo>
                  <a:pt x="0" y="271752"/>
                </a:lnTo>
                <a:lnTo>
                  <a:pt x="0" y="266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719552" y="0"/>
                </a:lnTo>
                <a:lnTo>
                  <a:pt x="1751632" y="28186"/>
                </a:lnTo>
                <a:lnTo>
                  <a:pt x="1752599" y="33047"/>
                </a:lnTo>
                <a:lnTo>
                  <a:pt x="1752599" y="271752"/>
                </a:lnTo>
                <a:lnTo>
                  <a:pt x="1724412" y="303832"/>
                </a:lnTo>
                <a:lnTo>
                  <a:pt x="1719552" y="304799"/>
                </a:lnTo>
                <a:close/>
              </a:path>
            </a:pathLst>
          </a:custGeom>
          <a:solidFill>
            <a:srgbClr val="0FB9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378325" y="5961189"/>
            <a:ext cx="99695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25" b="1" spc="-165" baseline="2415" dirty="0">
                <a:solidFill>
                  <a:srgbClr val="FFFFFF"/>
                </a:solidFill>
                <a:latin typeface="BIZ UDPGothic"/>
                <a:cs typeface="BIZ UDPGothic"/>
              </a:rPr>
              <a:t></a:t>
            </a:r>
            <a:r>
              <a:rPr sz="1725" b="1" spc="-75" baseline="2415" dirty="0">
                <a:solidFill>
                  <a:srgbClr val="FFFFFF"/>
                </a:solidFill>
                <a:latin typeface="BIZ UDPGothic"/>
                <a:cs typeface="BIZ UDPGothic"/>
              </a:rPr>
              <a:t> </a:t>
            </a:r>
            <a:r>
              <a:rPr sz="1150" b="1" spc="-100" dirty="0">
                <a:solidFill>
                  <a:srgbClr val="FFFFFF"/>
                </a:solidFill>
                <a:latin typeface="BIZ UDPGothic"/>
                <a:cs typeface="BIZ UDPGothic"/>
              </a:rPr>
              <a:t>個別相談予約</a:t>
            </a:r>
            <a:endParaRPr sz="1150">
              <a:latin typeface="BIZ UDPGothic"/>
              <a:cs typeface="BIZ UDP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8299" y="7819973"/>
            <a:ext cx="385445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spc="-145" dirty="0">
                <a:solidFill>
                  <a:srgbClr val="1D6090"/>
                </a:solidFill>
                <a:latin typeface="SimSun"/>
                <a:cs typeface="SimSun"/>
              </a:rPr>
              <a:t>ブレンディッドラーニング基本講座：集客課題の分析と改善策</a:t>
            </a:r>
            <a:endParaRPr sz="1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8124825"/>
            <a:chOff x="0" y="0"/>
            <a:chExt cx="12192000" cy="812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8124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4891" y="475499"/>
              <a:ext cx="7638415" cy="439420"/>
            </a:xfrm>
            <a:custGeom>
              <a:avLst/>
              <a:gdLst/>
              <a:ahLst/>
              <a:cxnLst/>
              <a:rect l="l" t="t" r="r" b="b"/>
              <a:pathLst>
                <a:path w="7638415" h="439419">
                  <a:moveTo>
                    <a:pt x="3724656" y="15240"/>
                  </a:moveTo>
                  <a:lnTo>
                    <a:pt x="0" y="15240"/>
                  </a:lnTo>
                  <a:lnTo>
                    <a:pt x="0" y="423672"/>
                  </a:lnTo>
                  <a:lnTo>
                    <a:pt x="3724656" y="423672"/>
                  </a:lnTo>
                  <a:lnTo>
                    <a:pt x="3724656" y="15240"/>
                  </a:lnTo>
                  <a:close/>
                </a:path>
                <a:path w="7638415" h="439419">
                  <a:moveTo>
                    <a:pt x="7638288" y="24384"/>
                  </a:moveTo>
                  <a:lnTo>
                    <a:pt x="7281672" y="24384"/>
                  </a:lnTo>
                  <a:lnTo>
                    <a:pt x="7281672" y="0"/>
                  </a:lnTo>
                  <a:lnTo>
                    <a:pt x="6845808" y="0"/>
                  </a:lnTo>
                  <a:lnTo>
                    <a:pt x="6845808" y="27432"/>
                  </a:lnTo>
                  <a:lnTo>
                    <a:pt x="4608576" y="27432"/>
                  </a:lnTo>
                  <a:lnTo>
                    <a:pt x="4608576" y="3048"/>
                  </a:lnTo>
                  <a:lnTo>
                    <a:pt x="3797808" y="3048"/>
                  </a:lnTo>
                  <a:lnTo>
                    <a:pt x="3797808" y="438912"/>
                  </a:lnTo>
                  <a:lnTo>
                    <a:pt x="4608576" y="438912"/>
                  </a:lnTo>
                  <a:lnTo>
                    <a:pt x="4608576" y="426720"/>
                  </a:lnTo>
                  <a:lnTo>
                    <a:pt x="6845808" y="426720"/>
                  </a:lnTo>
                  <a:lnTo>
                    <a:pt x="6845808" y="435864"/>
                  </a:lnTo>
                  <a:lnTo>
                    <a:pt x="7223760" y="435864"/>
                  </a:lnTo>
                  <a:lnTo>
                    <a:pt x="7223760" y="438912"/>
                  </a:lnTo>
                  <a:lnTo>
                    <a:pt x="7638288" y="438912"/>
                  </a:lnTo>
                  <a:lnTo>
                    <a:pt x="7638288" y="24384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370" dirty="0"/>
              <a:t>オンラインイベント</a:t>
            </a:r>
            <a:r>
              <a:rPr spc="1835" dirty="0"/>
              <a:t>‧</a:t>
            </a:r>
            <a:r>
              <a:rPr spc="-370" dirty="0">
                <a:latin typeface="BIZ UDPGothic"/>
                <a:cs typeface="BIZ UDPGothic"/>
              </a:rPr>
              <a:t>動画</a:t>
            </a:r>
            <a:r>
              <a:rPr spc="-370" dirty="0"/>
              <a:t>コンテンツの</a:t>
            </a:r>
            <a:r>
              <a:rPr spc="-395" dirty="0">
                <a:latin typeface="BIZ UDPGothic"/>
                <a:cs typeface="BIZ UDPGothic"/>
              </a:rPr>
              <a:t>活用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79831" y="1018032"/>
            <a:ext cx="5925820" cy="6964680"/>
            <a:chOff x="179831" y="1018032"/>
            <a:chExt cx="5925820" cy="6964680"/>
          </a:xfrm>
        </p:grpSpPr>
        <p:sp>
          <p:nvSpPr>
            <p:cNvPr id="7" name="object 7"/>
            <p:cNvSpPr/>
            <p:nvPr/>
          </p:nvSpPr>
          <p:spPr>
            <a:xfrm>
              <a:off x="179831" y="1018032"/>
              <a:ext cx="5925820" cy="6964680"/>
            </a:xfrm>
            <a:custGeom>
              <a:avLst/>
              <a:gdLst/>
              <a:ahLst/>
              <a:cxnLst/>
              <a:rect l="l" t="t" r="r" b="b"/>
              <a:pathLst>
                <a:path w="5925820" h="6964680">
                  <a:moveTo>
                    <a:pt x="5925311" y="6964679"/>
                  </a:moveTo>
                  <a:lnTo>
                    <a:pt x="0" y="6964679"/>
                  </a:lnTo>
                  <a:lnTo>
                    <a:pt x="0" y="0"/>
                  </a:lnTo>
                  <a:lnTo>
                    <a:pt x="5925311" y="0"/>
                  </a:lnTo>
                  <a:lnTo>
                    <a:pt x="5925311" y="172592"/>
                  </a:lnTo>
                  <a:lnTo>
                    <a:pt x="296417" y="172592"/>
                  </a:lnTo>
                  <a:lnTo>
                    <a:pt x="287973" y="173000"/>
                  </a:lnTo>
                  <a:lnTo>
                    <a:pt x="248782" y="187026"/>
                  </a:lnTo>
                  <a:lnTo>
                    <a:pt x="220826" y="217866"/>
                  </a:lnTo>
                  <a:lnTo>
                    <a:pt x="210692" y="258317"/>
                  </a:lnTo>
                  <a:lnTo>
                    <a:pt x="210692" y="6630542"/>
                  </a:lnTo>
                  <a:lnTo>
                    <a:pt x="220826" y="6670992"/>
                  </a:lnTo>
                  <a:lnTo>
                    <a:pt x="248782" y="6701832"/>
                  </a:lnTo>
                  <a:lnTo>
                    <a:pt x="287973" y="6715859"/>
                  </a:lnTo>
                  <a:lnTo>
                    <a:pt x="296417" y="6716267"/>
                  </a:lnTo>
                  <a:lnTo>
                    <a:pt x="5925311" y="6716267"/>
                  </a:lnTo>
                  <a:lnTo>
                    <a:pt x="5925311" y="6964679"/>
                  </a:lnTo>
                  <a:close/>
                </a:path>
                <a:path w="5925820" h="6964680">
                  <a:moveTo>
                    <a:pt x="5925311" y="6716267"/>
                  </a:moveTo>
                  <a:lnTo>
                    <a:pt x="5630417" y="6716267"/>
                  </a:lnTo>
                  <a:lnTo>
                    <a:pt x="5638862" y="6715859"/>
                  </a:lnTo>
                  <a:lnTo>
                    <a:pt x="5647144" y="6714635"/>
                  </a:lnTo>
                  <a:lnTo>
                    <a:pt x="5684774" y="6696841"/>
                  </a:lnTo>
                  <a:lnTo>
                    <a:pt x="5709616" y="6663346"/>
                  </a:lnTo>
                  <a:lnTo>
                    <a:pt x="5716142" y="6630542"/>
                  </a:lnTo>
                  <a:lnTo>
                    <a:pt x="5716142" y="258317"/>
                  </a:lnTo>
                  <a:lnTo>
                    <a:pt x="5706008" y="217866"/>
                  </a:lnTo>
                  <a:lnTo>
                    <a:pt x="5678052" y="187026"/>
                  </a:lnTo>
                  <a:lnTo>
                    <a:pt x="5638862" y="173000"/>
                  </a:lnTo>
                  <a:lnTo>
                    <a:pt x="5630417" y="172592"/>
                  </a:lnTo>
                  <a:lnTo>
                    <a:pt x="5925311" y="172592"/>
                  </a:lnTo>
                  <a:lnTo>
                    <a:pt x="5925311" y="6716267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0999" y="1204912"/>
              <a:ext cx="5524500" cy="6539230"/>
            </a:xfrm>
            <a:custGeom>
              <a:avLst/>
              <a:gdLst/>
              <a:ahLst/>
              <a:cxnLst/>
              <a:rect l="l" t="t" r="r" b="b"/>
              <a:pathLst>
                <a:path w="5524500" h="6539230">
                  <a:moveTo>
                    <a:pt x="5435503" y="6538911"/>
                  </a:moveTo>
                  <a:lnTo>
                    <a:pt x="88995" y="6538911"/>
                  </a:lnTo>
                  <a:lnTo>
                    <a:pt x="82801" y="6538301"/>
                  </a:lnTo>
                  <a:lnTo>
                    <a:pt x="37131" y="6519384"/>
                  </a:lnTo>
                  <a:lnTo>
                    <a:pt x="9643" y="6485889"/>
                  </a:lnTo>
                  <a:lnTo>
                    <a:pt x="0" y="6449916"/>
                  </a:lnTo>
                  <a:lnTo>
                    <a:pt x="0" y="6443661"/>
                  </a:lnTo>
                  <a:lnTo>
                    <a:pt x="0" y="66746"/>
                  </a:lnTo>
                  <a:lnTo>
                    <a:pt x="19527" y="27848"/>
                  </a:lnTo>
                  <a:lnTo>
                    <a:pt x="53021" y="7232"/>
                  </a:lnTo>
                  <a:lnTo>
                    <a:pt x="88995" y="0"/>
                  </a:lnTo>
                  <a:lnTo>
                    <a:pt x="5435503" y="0"/>
                  </a:lnTo>
                  <a:lnTo>
                    <a:pt x="5476967" y="9433"/>
                  </a:lnTo>
                  <a:lnTo>
                    <a:pt x="5511921" y="35648"/>
                  </a:lnTo>
                  <a:lnTo>
                    <a:pt x="5524499" y="66746"/>
                  </a:lnTo>
                  <a:lnTo>
                    <a:pt x="5524499" y="6449916"/>
                  </a:lnTo>
                  <a:lnTo>
                    <a:pt x="5511921" y="6491379"/>
                  </a:lnTo>
                  <a:lnTo>
                    <a:pt x="5476967" y="6526333"/>
                  </a:lnTo>
                  <a:lnTo>
                    <a:pt x="5441697" y="6538301"/>
                  </a:lnTo>
                  <a:lnTo>
                    <a:pt x="5435503" y="6538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347" y="1181099"/>
              <a:ext cx="5523865" cy="88265"/>
            </a:xfrm>
            <a:custGeom>
              <a:avLst/>
              <a:gdLst/>
              <a:ahLst/>
              <a:cxnLst/>
              <a:rect l="l" t="t" r="r" b="b"/>
              <a:pathLst>
                <a:path w="5523865" h="88265">
                  <a:moveTo>
                    <a:pt x="0" y="88062"/>
                  </a:moveTo>
                  <a:lnTo>
                    <a:pt x="10912" y="50303"/>
                  </a:lnTo>
                  <a:lnTo>
                    <a:pt x="41974" y="16037"/>
                  </a:lnTo>
                  <a:lnTo>
                    <a:pt x="85519" y="453"/>
                  </a:lnTo>
                  <a:lnTo>
                    <a:pt x="94902" y="0"/>
                  </a:lnTo>
                  <a:lnTo>
                    <a:pt x="5428902" y="0"/>
                  </a:lnTo>
                  <a:lnTo>
                    <a:pt x="5473848" y="11259"/>
                  </a:lnTo>
                  <a:lnTo>
                    <a:pt x="5508114" y="42321"/>
                  </a:lnTo>
                  <a:lnTo>
                    <a:pt x="5511288" y="47624"/>
                  </a:lnTo>
                  <a:lnTo>
                    <a:pt x="94902" y="47624"/>
                  </a:lnTo>
                  <a:lnTo>
                    <a:pt x="85519" y="47851"/>
                  </a:lnTo>
                  <a:lnTo>
                    <a:pt x="41974" y="55643"/>
                  </a:lnTo>
                  <a:lnTo>
                    <a:pt x="6903" y="77024"/>
                  </a:lnTo>
                  <a:lnTo>
                    <a:pt x="2069" y="82859"/>
                  </a:lnTo>
                  <a:lnTo>
                    <a:pt x="0" y="88062"/>
                  </a:lnTo>
                  <a:close/>
                </a:path>
                <a:path w="5523865" h="88265">
                  <a:moveTo>
                    <a:pt x="5523805" y="88062"/>
                  </a:moveTo>
                  <a:lnTo>
                    <a:pt x="5496254" y="61574"/>
                  </a:lnTo>
                  <a:lnTo>
                    <a:pt x="5456510" y="49664"/>
                  </a:lnTo>
                  <a:lnTo>
                    <a:pt x="5428902" y="47624"/>
                  </a:lnTo>
                  <a:lnTo>
                    <a:pt x="5511288" y="47624"/>
                  </a:lnTo>
                  <a:lnTo>
                    <a:pt x="5523699" y="85866"/>
                  </a:lnTo>
                  <a:lnTo>
                    <a:pt x="5523805" y="88062"/>
                  </a:lnTo>
                  <a:close/>
                </a:path>
              </a:pathLst>
            </a:custGeom>
            <a:solidFill>
              <a:srgbClr val="339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623" y="3136391"/>
              <a:ext cx="5443855" cy="1767839"/>
            </a:xfrm>
            <a:custGeom>
              <a:avLst/>
              <a:gdLst/>
              <a:ahLst/>
              <a:cxnLst/>
              <a:rect l="l" t="t" r="r" b="b"/>
              <a:pathLst>
                <a:path w="5443855" h="1767839">
                  <a:moveTo>
                    <a:pt x="5443727" y="1767839"/>
                  </a:moveTo>
                  <a:lnTo>
                    <a:pt x="0" y="1767839"/>
                  </a:lnTo>
                  <a:lnTo>
                    <a:pt x="0" y="0"/>
                  </a:lnTo>
                  <a:lnTo>
                    <a:pt x="5443727" y="0"/>
                  </a:lnTo>
                  <a:lnTo>
                    <a:pt x="5443727" y="111632"/>
                  </a:lnTo>
                  <a:lnTo>
                    <a:pt x="208025" y="111632"/>
                  </a:lnTo>
                  <a:lnTo>
                    <a:pt x="201457" y="111950"/>
                  </a:lnTo>
                  <a:lnTo>
                    <a:pt x="165748" y="126741"/>
                  </a:lnTo>
                  <a:lnTo>
                    <a:pt x="144205" y="158981"/>
                  </a:lnTo>
                  <a:lnTo>
                    <a:pt x="141350" y="178307"/>
                  </a:lnTo>
                  <a:lnTo>
                    <a:pt x="141350" y="1530857"/>
                  </a:lnTo>
                  <a:lnTo>
                    <a:pt x="152577" y="1567906"/>
                  </a:lnTo>
                  <a:lnTo>
                    <a:pt x="182510" y="1592457"/>
                  </a:lnTo>
                  <a:lnTo>
                    <a:pt x="208025" y="1597532"/>
                  </a:lnTo>
                  <a:lnTo>
                    <a:pt x="5443727" y="1597532"/>
                  </a:lnTo>
                  <a:lnTo>
                    <a:pt x="5443727" y="1767839"/>
                  </a:lnTo>
                  <a:close/>
                </a:path>
                <a:path w="5443855" h="1767839">
                  <a:moveTo>
                    <a:pt x="5443727" y="1597532"/>
                  </a:moveTo>
                  <a:lnTo>
                    <a:pt x="5237225" y="1597532"/>
                  </a:lnTo>
                  <a:lnTo>
                    <a:pt x="5243793" y="1597215"/>
                  </a:lnTo>
                  <a:lnTo>
                    <a:pt x="5250235" y="1596263"/>
                  </a:lnTo>
                  <a:lnTo>
                    <a:pt x="5284372" y="1578003"/>
                  </a:lnTo>
                  <a:lnTo>
                    <a:pt x="5302631" y="1543867"/>
                  </a:lnTo>
                  <a:lnTo>
                    <a:pt x="5303900" y="1530857"/>
                  </a:lnTo>
                  <a:lnTo>
                    <a:pt x="5303900" y="178307"/>
                  </a:lnTo>
                  <a:lnTo>
                    <a:pt x="5292673" y="141258"/>
                  </a:lnTo>
                  <a:lnTo>
                    <a:pt x="5262740" y="116708"/>
                  </a:lnTo>
                  <a:lnTo>
                    <a:pt x="5237225" y="111632"/>
                  </a:lnTo>
                  <a:lnTo>
                    <a:pt x="5443727" y="111632"/>
                  </a:lnTo>
                  <a:lnTo>
                    <a:pt x="5443727" y="1597532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262" y="3238499"/>
              <a:ext cx="5158105" cy="1504950"/>
            </a:xfrm>
            <a:custGeom>
              <a:avLst/>
              <a:gdLst/>
              <a:ahLst/>
              <a:cxnLst/>
              <a:rect l="l" t="t" r="r" b="b"/>
              <a:pathLst>
                <a:path w="5158105" h="1504950">
                  <a:moveTo>
                    <a:pt x="5086590" y="1504949"/>
                  </a:moveTo>
                  <a:lnTo>
                    <a:pt x="48947" y="1504949"/>
                  </a:lnTo>
                  <a:lnTo>
                    <a:pt x="45540" y="1504461"/>
                  </a:lnTo>
                  <a:lnTo>
                    <a:pt x="12911" y="1479092"/>
                  </a:lnTo>
                  <a:lnTo>
                    <a:pt x="335" y="1438708"/>
                  </a:lnTo>
                  <a:lnTo>
                    <a:pt x="0" y="1433753"/>
                  </a:lnTo>
                  <a:lnTo>
                    <a:pt x="0" y="1428749"/>
                  </a:lnTo>
                  <a:lnTo>
                    <a:pt x="0" y="71196"/>
                  </a:lnTo>
                  <a:lnTo>
                    <a:pt x="10739" y="29704"/>
                  </a:lnTo>
                  <a:lnTo>
                    <a:pt x="38793" y="2439"/>
                  </a:lnTo>
                  <a:lnTo>
                    <a:pt x="48947" y="0"/>
                  </a:lnTo>
                  <a:lnTo>
                    <a:pt x="5086590" y="0"/>
                  </a:lnTo>
                  <a:lnTo>
                    <a:pt x="5128080" y="15621"/>
                  </a:lnTo>
                  <a:lnTo>
                    <a:pt x="5153900" y="51661"/>
                  </a:lnTo>
                  <a:lnTo>
                    <a:pt x="5157786" y="71196"/>
                  </a:lnTo>
                  <a:lnTo>
                    <a:pt x="5157786" y="1433753"/>
                  </a:lnTo>
                  <a:lnTo>
                    <a:pt x="5142164" y="1475243"/>
                  </a:lnTo>
                  <a:lnTo>
                    <a:pt x="5106124" y="1501063"/>
                  </a:lnTo>
                  <a:lnTo>
                    <a:pt x="5091545" y="1504461"/>
                  </a:lnTo>
                  <a:lnTo>
                    <a:pt x="5086590" y="15049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449" y="3238701"/>
              <a:ext cx="72390" cy="1504950"/>
            </a:xfrm>
            <a:custGeom>
              <a:avLst/>
              <a:gdLst/>
              <a:ahLst/>
              <a:cxnLst/>
              <a:rect l="l" t="t" r="r" b="b"/>
              <a:pathLst>
                <a:path w="72390" h="1504950">
                  <a:moveTo>
                    <a:pt x="72031" y="1504547"/>
                  </a:moveTo>
                  <a:lnTo>
                    <a:pt x="33857" y="1491918"/>
                  </a:lnTo>
                  <a:lnTo>
                    <a:pt x="5800" y="1457708"/>
                  </a:lnTo>
                  <a:lnTo>
                    <a:pt x="0" y="1428548"/>
                  </a:lnTo>
                  <a:lnTo>
                    <a:pt x="0" y="75998"/>
                  </a:lnTo>
                  <a:lnTo>
                    <a:pt x="12830" y="33655"/>
                  </a:lnTo>
                  <a:lnTo>
                    <a:pt x="47039" y="5598"/>
                  </a:lnTo>
                  <a:lnTo>
                    <a:pt x="72031" y="0"/>
                  </a:lnTo>
                  <a:lnTo>
                    <a:pt x="68765" y="1731"/>
                  </a:lnTo>
                  <a:lnTo>
                    <a:pt x="61763" y="9465"/>
                  </a:lnTo>
                  <a:lnTo>
                    <a:pt x="49800" y="46837"/>
                  </a:lnTo>
                  <a:lnTo>
                    <a:pt x="47625" y="75998"/>
                  </a:lnTo>
                  <a:lnTo>
                    <a:pt x="47625" y="1428548"/>
                  </a:lnTo>
                  <a:lnTo>
                    <a:pt x="52436" y="1470890"/>
                  </a:lnTo>
                  <a:lnTo>
                    <a:pt x="68765" y="1502814"/>
                  </a:lnTo>
                  <a:lnTo>
                    <a:pt x="72031" y="1504547"/>
                  </a:lnTo>
                  <a:close/>
                </a:path>
              </a:pathLst>
            </a:custGeom>
            <a:solidFill>
              <a:srgbClr val="339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623" y="4785359"/>
              <a:ext cx="5443855" cy="1765300"/>
            </a:xfrm>
            <a:custGeom>
              <a:avLst/>
              <a:gdLst/>
              <a:ahLst/>
              <a:cxnLst/>
              <a:rect l="l" t="t" r="r" b="b"/>
              <a:pathLst>
                <a:path w="5443855" h="1765300">
                  <a:moveTo>
                    <a:pt x="5443727" y="1764791"/>
                  </a:moveTo>
                  <a:lnTo>
                    <a:pt x="0" y="1764791"/>
                  </a:lnTo>
                  <a:lnTo>
                    <a:pt x="0" y="0"/>
                  </a:lnTo>
                  <a:lnTo>
                    <a:pt x="5443727" y="0"/>
                  </a:lnTo>
                  <a:lnTo>
                    <a:pt x="5443727" y="110489"/>
                  </a:lnTo>
                  <a:lnTo>
                    <a:pt x="208025" y="110489"/>
                  </a:lnTo>
                  <a:lnTo>
                    <a:pt x="201457" y="110807"/>
                  </a:lnTo>
                  <a:lnTo>
                    <a:pt x="165748" y="125598"/>
                  </a:lnTo>
                  <a:lnTo>
                    <a:pt x="144205" y="157838"/>
                  </a:lnTo>
                  <a:lnTo>
                    <a:pt x="141350" y="177164"/>
                  </a:lnTo>
                  <a:lnTo>
                    <a:pt x="141350" y="1529714"/>
                  </a:lnTo>
                  <a:lnTo>
                    <a:pt x="152577" y="1566763"/>
                  </a:lnTo>
                  <a:lnTo>
                    <a:pt x="182510" y="1591314"/>
                  </a:lnTo>
                  <a:lnTo>
                    <a:pt x="208025" y="1596389"/>
                  </a:lnTo>
                  <a:lnTo>
                    <a:pt x="5443727" y="1596389"/>
                  </a:lnTo>
                  <a:lnTo>
                    <a:pt x="5443727" y="1764791"/>
                  </a:lnTo>
                  <a:close/>
                </a:path>
                <a:path w="5443855" h="1765300">
                  <a:moveTo>
                    <a:pt x="5443727" y="1596389"/>
                  </a:moveTo>
                  <a:lnTo>
                    <a:pt x="5237225" y="1596389"/>
                  </a:lnTo>
                  <a:lnTo>
                    <a:pt x="5243793" y="1596072"/>
                  </a:lnTo>
                  <a:lnTo>
                    <a:pt x="5250235" y="1595120"/>
                  </a:lnTo>
                  <a:lnTo>
                    <a:pt x="5284372" y="1576860"/>
                  </a:lnTo>
                  <a:lnTo>
                    <a:pt x="5302631" y="1542724"/>
                  </a:lnTo>
                  <a:lnTo>
                    <a:pt x="5303900" y="1529714"/>
                  </a:lnTo>
                  <a:lnTo>
                    <a:pt x="5303900" y="177164"/>
                  </a:lnTo>
                  <a:lnTo>
                    <a:pt x="5292673" y="140114"/>
                  </a:lnTo>
                  <a:lnTo>
                    <a:pt x="5262740" y="115565"/>
                  </a:lnTo>
                  <a:lnTo>
                    <a:pt x="5237225" y="110489"/>
                  </a:lnTo>
                  <a:lnTo>
                    <a:pt x="5443727" y="110489"/>
                  </a:lnTo>
                  <a:lnTo>
                    <a:pt x="5443727" y="1596389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6262" y="4886324"/>
              <a:ext cx="5158105" cy="1504950"/>
            </a:xfrm>
            <a:custGeom>
              <a:avLst/>
              <a:gdLst/>
              <a:ahLst/>
              <a:cxnLst/>
              <a:rect l="l" t="t" r="r" b="b"/>
              <a:pathLst>
                <a:path w="5158105" h="1504950">
                  <a:moveTo>
                    <a:pt x="5086590" y="1504949"/>
                  </a:moveTo>
                  <a:lnTo>
                    <a:pt x="48947" y="1504949"/>
                  </a:lnTo>
                  <a:lnTo>
                    <a:pt x="45540" y="1504460"/>
                  </a:lnTo>
                  <a:lnTo>
                    <a:pt x="12911" y="1479092"/>
                  </a:lnTo>
                  <a:lnTo>
                    <a:pt x="335" y="1438707"/>
                  </a:lnTo>
                  <a:lnTo>
                    <a:pt x="0" y="1433753"/>
                  </a:lnTo>
                  <a:lnTo>
                    <a:pt x="0" y="1428749"/>
                  </a:lnTo>
                  <a:lnTo>
                    <a:pt x="0" y="71196"/>
                  </a:lnTo>
                  <a:lnTo>
                    <a:pt x="10739" y="29704"/>
                  </a:lnTo>
                  <a:lnTo>
                    <a:pt x="38793" y="2439"/>
                  </a:lnTo>
                  <a:lnTo>
                    <a:pt x="48947" y="0"/>
                  </a:lnTo>
                  <a:lnTo>
                    <a:pt x="5086590" y="0"/>
                  </a:lnTo>
                  <a:lnTo>
                    <a:pt x="5128080" y="15621"/>
                  </a:lnTo>
                  <a:lnTo>
                    <a:pt x="5153900" y="51661"/>
                  </a:lnTo>
                  <a:lnTo>
                    <a:pt x="5157786" y="71196"/>
                  </a:lnTo>
                  <a:lnTo>
                    <a:pt x="5157786" y="1433753"/>
                  </a:lnTo>
                  <a:lnTo>
                    <a:pt x="5142164" y="1475243"/>
                  </a:lnTo>
                  <a:lnTo>
                    <a:pt x="5106124" y="1501063"/>
                  </a:lnTo>
                  <a:lnTo>
                    <a:pt x="5091545" y="1504460"/>
                  </a:lnTo>
                  <a:lnTo>
                    <a:pt x="5086590" y="15049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2449" y="4886525"/>
              <a:ext cx="72390" cy="1504950"/>
            </a:xfrm>
            <a:custGeom>
              <a:avLst/>
              <a:gdLst/>
              <a:ahLst/>
              <a:cxnLst/>
              <a:rect l="l" t="t" r="r" b="b"/>
              <a:pathLst>
                <a:path w="72390" h="1504950">
                  <a:moveTo>
                    <a:pt x="72031" y="1504547"/>
                  </a:moveTo>
                  <a:lnTo>
                    <a:pt x="33857" y="1491917"/>
                  </a:lnTo>
                  <a:lnTo>
                    <a:pt x="5800" y="1457708"/>
                  </a:lnTo>
                  <a:lnTo>
                    <a:pt x="0" y="1428548"/>
                  </a:lnTo>
                  <a:lnTo>
                    <a:pt x="0" y="75998"/>
                  </a:lnTo>
                  <a:lnTo>
                    <a:pt x="12830" y="33655"/>
                  </a:lnTo>
                  <a:lnTo>
                    <a:pt x="47039" y="5598"/>
                  </a:lnTo>
                  <a:lnTo>
                    <a:pt x="72031" y="0"/>
                  </a:lnTo>
                  <a:lnTo>
                    <a:pt x="68765" y="1731"/>
                  </a:lnTo>
                  <a:lnTo>
                    <a:pt x="61763" y="9465"/>
                  </a:lnTo>
                  <a:lnTo>
                    <a:pt x="49800" y="46837"/>
                  </a:lnTo>
                  <a:lnTo>
                    <a:pt x="47625" y="75998"/>
                  </a:lnTo>
                  <a:lnTo>
                    <a:pt x="47625" y="1428548"/>
                  </a:lnTo>
                  <a:lnTo>
                    <a:pt x="52436" y="1470890"/>
                  </a:lnTo>
                  <a:lnTo>
                    <a:pt x="68765" y="1502814"/>
                  </a:lnTo>
                  <a:lnTo>
                    <a:pt x="72031" y="1504547"/>
                  </a:lnTo>
                  <a:close/>
                </a:path>
              </a:pathLst>
            </a:custGeom>
            <a:solidFill>
              <a:srgbClr val="2E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2449" y="6543674"/>
              <a:ext cx="5181600" cy="1028700"/>
            </a:xfrm>
            <a:custGeom>
              <a:avLst/>
              <a:gdLst/>
              <a:ahLst/>
              <a:cxnLst/>
              <a:rect l="l" t="t" r="r" b="b"/>
              <a:pathLst>
                <a:path w="5181600" h="1028700">
                  <a:moveTo>
                    <a:pt x="5110403" y="1028699"/>
                  </a:moveTo>
                  <a:lnTo>
                    <a:pt x="71196" y="1028699"/>
                  </a:lnTo>
                  <a:lnTo>
                    <a:pt x="66241" y="1028210"/>
                  </a:lnTo>
                  <a:lnTo>
                    <a:pt x="29705" y="1013077"/>
                  </a:lnTo>
                  <a:lnTo>
                    <a:pt x="3885" y="977037"/>
                  </a:lnTo>
                  <a:lnTo>
                    <a:pt x="0" y="957503"/>
                  </a:lnTo>
                  <a:lnTo>
                    <a:pt x="0" y="952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110403" y="0"/>
                  </a:lnTo>
                  <a:lnTo>
                    <a:pt x="5151893" y="15621"/>
                  </a:lnTo>
                  <a:lnTo>
                    <a:pt x="5177712" y="51660"/>
                  </a:lnTo>
                  <a:lnTo>
                    <a:pt x="5181599" y="71196"/>
                  </a:lnTo>
                  <a:lnTo>
                    <a:pt x="5181599" y="957503"/>
                  </a:lnTo>
                  <a:lnTo>
                    <a:pt x="5165977" y="998993"/>
                  </a:lnTo>
                  <a:lnTo>
                    <a:pt x="5129937" y="1024812"/>
                  </a:lnTo>
                  <a:lnTo>
                    <a:pt x="5115358" y="1028211"/>
                  </a:lnTo>
                  <a:lnTo>
                    <a:pt x="5110403" y="10286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0623" y="1307592"/>
              <a:ext cx="929640" cy="929640"/>
            </a:xfrm>
            <a:custGeom>
              <a:avLst/>
              <a:gdLst/>
              <a:ahLst/>
              <a:cxnLst/>
              <a:rect l="l" t="t" r="r" b="b"/>
              <a:pathLst>
                <a:path w="929640" h="929639">
                  <a:moveTo>
                    <a:pt x="929639" y="929639"/>
                  </a:moveTo>
                  <a:lnTo>
                    <a:pt x="0" y="929639"/>
                  </a:lnTo>
                  <a:lnTo>
                    <a:pt x="0" y="0"/>
                  </a:lnTo>
                  <a:lnTo>
                    <a:pt x="929639" y="0"/>
                  </a:lnTo>
                  <a:lnTo>
                    <a:pt x="929639" y="92582"/>
                  </a:lnTo>
                  <a:lnTo>
                    <a:pt x="465200" y="92582"/>
                  </a:lnTo>
                  <a:lnTo>
                    <a:pt x="448823" y="92983"/>
                  </a:lnTo>
                  <a:lnTo>
                    <a:pt x="400162" y="98988"/>
                  </a:lnTo>
                  <a:lnTo>
                    <a:pt x="352908" y="112061"/>
                  </a:lnTo>
                  <a:lnTo>
                    <a:pt x="308047" y="131943"/>
                  </a:lnTo>
                  <a:lnTo>
                    <a:pt x="266592" y="158198"/>
                  </a:lnTo>
                  <a:lnTo>
                    <a:pt x="229469" y="190226"/>
                  </a:lnTo>
                  <a:lnTo>
                    <a:pt x="197441" y="227349"/>
                  </a:lnTo>
                  <a:lnTo>
                    <a:pt x="171186" y="268804"/>
                  </a:lnTo>
                  <a:lnTo>
                    <a:pt x="151304" y="313664"/>
                  </a:lnTo>
                  <a:lnTo>
                    <a:pt x="138231" y="360919"/>
                  </a:lnTo>
                  <a:lnTo>
                    <a:pt x="132226" y="409580"/>
                  </a:lnTo>
                  <a:lnTo>
                    <a:pt x="131825" y="425957"/>
                  </a:lnTo>
                  <a:lnTo>
                    <a:pt x="132226" y="442335"/>
                  </a:lnTo>
                  <a:lnTo>
                    <a:pt x="138231" y="490996"/>
                  </a:lnTo>
                  <a:lnTo>
                    <a:pt x="151304" y="538250"/>
                  </a:lnTo>
                  <a:lnTo>
                    <a:pt x="171186" y="583111"/>
                  </a:lnTo>
                  <a:lnTo>
                    <a:pt x="197441" y="624566"/>
                  </a:lnTo>
                  <a:lnTo>
                    <a:pt x="229469" y="661689"/>
                  </a:lnTo>
                  <a:lnTo>
                    <a:pt x="266592" y="693717"/>
                  </a:lnTo>
                  <a:lnTo>
                    <a:pt x="308047" y="719971"/>
                  </a:lnTo>
                  <a:lnTo>
                    <a:pt x="352908" y="739853"/>
                  </a:lnTo>
                  <a:lnTo>
                    <a:pt x="400162" y="752927"/>
                  </a:lnTo>
                  <a:lnTo>
                    <a:pt x="448823" y="758932"/>
                  </a:lnTo>
                  <a:lnTo>
                    <a:pt x="465200" y="759332"/>
                  </a:lnTo>
                  <a:lnTo>
                    <a:pt x="929639" y="759332"/>
                  </a:lnTo>
                  <a:lnTo>
                    <a:pt x="929639" y="929639"/>
                  </a:lnTo>
                  <a:close/>
                </a:path>
                <a:path w="929640" h="929639">
                  <a:moveTo>
                    <a:pt x="929639" y="759332"/>
                  </a:moveTo>
                  <a:lnTo>
                    <a:pt x="465200" y="759332"/>
                  </a:lnTo>
                  <a:lnTo>
                    <a:pt x="481578" y="758932"/>
                  </a:lnTo>
                  <a:lnTo>
                    <a:pt x="497877" y="757731"/>
                  </a:lnTo>
                  <a:lnTo>
                    <a:pt x="546224" y="749339"/>
                  </a:lnTo>
                  <a:lnTo>
                    <a:pt x="592777" y="733956"/>
                  </a:lnTo>
                  <a:lnTo>
                    <a:pt x="636573" y="711915"/>
                  </a:lnTo>
                  <a:lnTo>
                    <a:pt x="676694" y="683663"/>
                  </a:lnTo>
                  <a:lnTo>
                    <a:pt x="712230" y="649825"/>
                  </a:lnTo>
                  <a:lnTo>
                    <a:pt x="742392" y="611171"/>
                  </a:lnTo>
                  <a:lnTo>
                    <a:pt x="766561" y="568512"/>
                  </a:lnTo>
                  <a:lnTo>
                    <a:pt x="784224" y="522732"/>
                  </a:lnTo>
                  <a:lnTo>
                    <a:pt x="794972" y="474855"/>
                  </a:lnTo>
                  <a:lnTo>
                    <a:pt x="798575" y="425957"/>
                  </a:lnTo>
                  <a:lnTo>
                    <a:pt x="798175" y="409580"/>
                  </a:lnTo>
                  <a:lnTo>
                    <a:pt x="792170" y="360919"/>
                  </a:lnTo>
                  <a:lnTo>
                    <a:pt x="779096" y="313664"/>
                  </a:lnTo>
                  <a:lnTo>
                    <a:pt x="759214" y="268804"/>
                  </a:lnTo>
                  <a:lnTo>
                    <a:pt x="732960" y="227349"/>
                  </a:lnTo>
                  <a:lnTo>
                    <a:pt x="700932" y="190226"/>
                  </a:lnTo>
                  <a:lnTo>
                    <a:pt x="663809" y="158198"/>
                  </a:lnTo>
                  <a:lnTo>
                    <a:pt x="622354" y="131943"/>
                  </a:lnTo>
                  <a:lnTo>
                    <a:pt x="577493" y="112061"/>
                  </a:lnTo>
                  <a:lnTo>
                    <a:pt x="530239" y="98988"/>
                  </a:lnTo>
                  <a:lnTo>
                    <a:pt x="481578" y="92983"/>
                  </a:lnTo>
                  <a:lnTo>
                    <a:pt x="465200" y="92582"/>
                  </a:lnTo>
                  <a:lnTo>
                    <a:pt x="929639" y="92582"/>
                  </a:lnTo>
                  <a:lnTo>
                    <a:pt x="929639" y="759332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49" y="1400174"/>
              <a:ext cx="666749" cy="6667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06437" y="1516062"/>
            <a:ext cx="358775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325" dirty="0">
                <a:solidFill>
                  <a:srgbClr val="FFFFFF"/>
                </a:solidFill>
                <a:latin typeface="Arial Black"/>
                <a:cs typeface="Arial Black"/>
              </a:rPr>
              <a:t>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58899" y="1633982"/>
            <a:ext cx="25400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40" dirty="0">
                <a:solidFill>
                  <a:srgbClr val="1C4ED8"/>
                </a:solidFill>
                <a:latin typeface="BIZ UDPGothic"/>
                <a:cs typeface="BIZ UDPGothic"/>
              </a:rPr>
              <a:t>オンラインイベント活用</a:t>
            </a:r>
            <a:endParaRPr sz="2000">
              <a:latin typeface="BIZ UDPGothic"/>
              <a:cs typeface="BIZ UDP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750" y="2212339"/>
            <a:ext cx="5092700" cy="87884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650" spc="95" dirty="0">
                <a:solidFill>
                  <a:srgbClr val="1D40AF"/>
                </a:solidFill>
                <a:latin typeface="Arial Black"/>
                <a:cs typeface="Arial Black"/>
              </a:rPr>
              <a:t></a:t>
            </a:r>
            <a:r>
              <a:rPr sz="1650" spc="160" dirty="0">
                <a:solidFill>
                  <a:srgbClr val="1D40AF"/>
                </a:solidFill>
                <a:latin typeface="Arial Black"/>
                <a:cs typeface="Arial Black"/>
              </a:rPr>
              <a:t> </a:t>
            </a:r>
            <a:r>
              <a:rPr sz="1700" b="1" spc="-160" dirty="0">
                <a:solidFill>
                  <a:srgbClr val="1D40AF"/>
                </a:solidFill>
                <a:latin typeface="BIZ UDPGothic"/>
                <a:cs typeface="BIZ UDPGothic"/>
              </a:rPr>
              <a:t>無料ウェビナーの定期開催</a:t>
            </a:r>
            <a:endParaRPr sz="1700">
              <a:latin typeface="BIZ UDPGothic"/>
              <a:cs typeface="BIZ UDPGothic"/>
            </a:endParaRPr>
          </a:p>
          <a:p>
            <a:pPr marL="12700" marR="5080">
              <a:lnSpc>
                <a:spcPct val="108700"/>
              </a:lnSpc>
              <a:spcBef>
                <a:spcPts val="640"/>
              </a:spcBef>
            </a:pPr>
            <a:r>
              <a:rPr sz="1150" spc="-110" dirty="0">
                <a:solidFill>
                  <a:srgbClr val="4A5462"/>
                </a:solidFill>
                <a:latin typeface="SimSun"/>
                <a:cs typeface="SimSun"/>
              </a:rPr>
              <a:t>講座本編の前に無料のオンラインセミナーを定期開催し、見込み客のリスト化と申込みへの橋渡しを実現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0249" y="4205172"/>
            <a:ext cx="1661160" cy="40576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350" b="1" spc="-80" dirty="0">
                <a:latin typeface="Trebuchet MS"/>
                <a:cs typeface="Trebuchet MS"/>
              </a:rPr>
              <a:t>30-</a:t>
            </a:r>
            <a:r>
              <a:rPr sz="1350" b="1" spc="-95" dirty="0">
                <a:latin typeface="Trebuchet MS"/>
                <a:cs typeface="Trebuchet MS"/>
              </a:rPr>
              <a:t>60</a:t>
            </a:r>
            <a:r>
              <a:rPr sz="1350" b="1" spc="-130" dirty="0">
                <a:latin typeface="BIZ UDPGothic"/>
                <a:cs typeface="BIZ UDPGothic"/>
              </a:rPr>
              <a:t>分の無料セミナー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spc="-100" dirty="0">
                <a:solidFill>
                  <a:srgbClr val="4A5462"/>
                </a:solidFill>
                <a:latin typeface="SimSun"/>
                <a:cs typeface="SimSun"/>
              </a:rPr>
              <a:t>講座講師やゲスト専門家が登壇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81574" y="4295774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502805" y="228599"/>
                </a:moveTo>
                <a:lnTo>
                  <a:pt x="106794" y="228599"/>
                </a:lnTo>
                <a:lnTo>
                  <a:pt x="99361" y="227867"/>
                </a:lnTo>
                <a:lnTo>
                  <a:pt x="57037" y="213505"/>
                </a:lnTo>
                <a:lnTo>
                  <a:pt x="23431" y="184041"/>
                </a:lnTo>
                <a:lnTo>
                  <a:pt x="3659" y="143959"/>
                </a:lnTo>
                <a:lnTo>
                  <a:pt x="0" y="121805"/>
                </a:lnTo>
                <a:lnTo>
                  <a:pt x="0" y="114299"/>
                </a:lnTo>
                <a:lnTo>
                  <a:pt x="0" y="106794"/>
                </a:lnTo>
                <a:lnTo>
                  <a:pt x="11571" y="63625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4" y="0"/>
                </a:lnTo>
                <a:lnTo>
                  <a:pt x="502805" y="0"/>
                </a:lnTo>
                <a:lnTo>
                  <a:pt x="545974" y="11572"/>
                </a:lnTo>
                <a:lnTo>
                  <a:pt x="581428" y="38784"/>
                </a:lnTo>
                <a:lnTo>
                  <a:pt x="603770" y="77492"/>
                </a:lnTo>
                <a:lnTo>
                  <a:pt x="609599" y="106794"/>
                </a:lnTo>
                <a:lnTo>
                  <a:pt x="609599" y="121805"/>
                </a:lnTo>
                <a:lnTo>
                  <a:pt x="598026" y="164973"/>
                </a:lnTo>
                <a:lnTo>
                  <a:pt x="570814" y="200428"/>
                </a:lnTo>
                <a:lnTo>
                  <a:pt x="532106" y="222770"/>
                </a:lnTo>
                <a:lnTo>
                  <a:pt x="510238" y="227867"/>
                </a:lnTo>
                <a:lnTo>
                  <a:pt x="502805" y="22859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83026" y="4315840"/>
            <a:ext cx="40640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200" dirty="0">
                <a:solidFill>
                  <a:srgbClr val="FFFFFF"/>
                </a:solidFill>
                <a:latin typeface="Arial Black"/>
                <a:cs typeface="Arial Black"/>
              </a:rPr>
              <a:t></a:t>
            </a:r>
            <a:r>
              <a:rPr sz="1000" spc="-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254" dirty="0">
                <a:solidFill>
                  <a:srgbClr val="FFFFFF"/>
                </a:solidFill>
                <a:latin typeface="SimSun"/>
                <a:cs typeface="SimSun"/>
              </a:rPr>
              <a:t>登録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0249" y="5852997"/>
            <a:ext cx="1549400" cy="40576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350" b="1" spc="-140" dirty="0">
                <a:latin typeface="BIZ UDPGothic"/>
                <a:cs typeface="BIZ UDPGothic"/>
              </a:rPr>
              <a:t>実践事例共有セミナー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spc="-100" dirty="0">
                <a:solidFill>
                  <a:srgbClr val="4A5462"/>
                </a:solidFill>
                <a:latin typeface="SimSun"/>
                <a:cs typeface="SimSun"/>
              </a:rPr>
              <a:t>受講後の具体的効果を紹介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81574" y="5943599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502805" y="228599"/>
                </a:moveTo>
                <a:lnTo>
                  <a:pt x="106794" y="228599"/>
                </a:lnTo>
                <a:lnTo>
                  <a:pt x="99361" y="227867"/>
                </a:lnTo>
                <a:lnTo>
                  <a:pt x="57037" y="213506"/>
                </a:lnTo>
                <a:lnTo>
                  <a:pt x="23431" y="184041"/>
                </a:lnTo>
                <a:lnTo>
                  <a:pt x="3659" y="143959"/>
                </a:lnTo>
                <a:lnTo>
                  <a:pt x="0" y="121804"/>
                </a:lnTo>
                <a:lnTo>
                  <a:pt x="0" y="114299"/>
                </a:lnTo>
                <a:lnTo>
                  <a:pt x="0" y="106794"/>
                </a:lnTo>
                <a:lnTo>
                  <a:pt x="11571" y="63624"/>
                </a:lnTo>
                <a:lnTo>
                  <a:pt x="38784" y="28169"/>
                </a:lnTo>
                <a:lnTo>
                  <a:pt x="77492" y="5827"/>
                </a:lnTo>
                <a:lnTo>
                  <a:pt x="106794" y="0"/>
                </a:lnTo>
                <a:lnTo>
                  <a:pt x="502805" y="0"/>
                </a:lnTo>
                <a:lnTo>
                  <a:pt x="545974" y="11571"/>
                </a:lnTo>
                <a:lnTo>
                  <a:pt x="581428" y="38784"/>
                </a:lnTo>
                <a:lnTo>
                  <a:pt x="603770" y="77492"/>
                </a:lnTo>
                <a:lnTo>
                  <a:pt x="609599" y="106794"/>
                </a:lnTo>
                <a:lnTo>
                  <a:pt x="609599" y="121804"/>
                </a:lnTo>
                <a:lnTo>
                  <a:pt x="598026" y="164973"/>
                </a:lnTo>
                <a:lnTo>
                  <a:pt x="570814" y="200428"/>
                </a:lnTo>
                <a:lnTo>
                  <a:pt x="532106" y="222770"/>
                </a:lnTo>
                <a:lnTo>
                  <a:pt x="510238" y="227867"/>
                </a:lnTo>
                <a:lnTo>
                  <a:pt x="502805" y="228599"/>
                </a:lnTo>
                <a:close/>
              </a:path>
            </a:pathLst>
          </a:custGeom>
          <a:solidFill>
            <a:srgbClr val="0FB9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083026" y="5963665"/>
            <a:ext cx="40640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200" dirty="0">
                <a:solidFill>
                  <a:srgbClr val="FFFFFF"/>
                </a:solidFill>
                <a:latin typeface="Arial Black"/>
                <a:cs typeface="Arial Black"/>
              </a:rPr>
              <a:t></a:t>
            </a:r>
            <a:r>
              <a:rPr sz="1000" spc="-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254" dirty="0">
                <a:solidFill>
                  <a:srgbClr val="FFFFFF"/>
                </a:solidFill>
                <a:latin typeface="SimSun"/>
                <a:cs typeface="SimSun"/>
              </a:rPr>
              <a:t>登録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5312" y="6972299"/>
            <a:ext cx="47625" cy="428625"/>
          </a:xfrm>
          <a:custGeom>
            <a:avLst/>
            <a:gdLst/>
            <a:ahLst/>
            <a:cxnLst/>
            <a:rect l="l" t="t" r="r" b="b"/>
            <a:pathLst>
              <a:path w="47625" h="428625">
                <a:moveTo>
                  <a:pt x="47625" y="401662"/>
                </a:moveTo>
                <a:lnTo>
                  <a:pt x="26974" y="381000"/>
                </a:lnTo>
                <a:lnTo>
                  <a:pt x="20662" y="381000"/>
                </a:lnTo>
                <a:lnTo>
                  <a:pt x="0" y="401662"/>
                </a:lnTo>
                <a:lnTo>
                  <a:pt x="0" y="407974"/>
                </a:lnTo>
                <a:lnTo>
                  <a:pt x="20662" y="428625"/>
                </a:lnTo>
                <a:lnTo>
                  <a:pt x="26974" y="428625"/>
                </a:lnTo>
                <a:lnTo>
                  <a:pt x="47625" y="407974"/>
                </a:lnTo>
                <a:lnTo>
                  <a:pt x="47625" y="404812"/>
                </a:lnTo>
                <a:lnTo>
                  <a:pt x="47625" y="401662"/>
                </a:lnTo>
                <a:close/>
              </a:path>
              <a:path w="47625" h="428625">
                <a:moveTo>
                  <a:pt x="47625" y="211162"/>
                </a:moveTo>
                <a:lnTo>
                  <a:pt x="26974" y="190500"/>
                </a:lnTo>
                <a:lnTo>
                  <a:pt x="20662" y="190500"/>
                </a:lnTo>
                <a:lnTo>
                  <a:pt x="0" y="211162"/>
                </a:lnTo>
                <a:lnTo>
                  <a:pt x="0" y="217474"/>
                </a:lnTo>
                <a:lnTo>
                  <a:pt x="20662" y="238125"/>
                </a:lnTo>
                <a:lnTo>
                  <a:pt x="26974" y="238125"/>
                </a:lnTo>
                <a:lnTo>
                  <a:pt x="47625" y="217474"/>
                </a:lnTo>
                <a:lnTo>
                  <a:pt x="47625" y="214312"/>
                </a:lnTo>
                <a:lnTo>
                  <a:pt x="47625" y="211162"/>
                </a:lnTo>
                <a:close/>
              </a:path>
              <a:path w="47625" h="4286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4049" y="6637012"/>
            <a:ext cx="2611120" cy="8261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25" baseline="2057" dirty="0">
                <a:solidFill>
                  <a:srgbClr val="1D40AF"/>
                </a:solidFill>
                <a:latin typeface="Arial Black"/>
                <a:cs typeface="Arial Black"/>
              </a:rPr>
              <a:t></a:t>
            </a:r>
            <a:r>
              <a:rPr sz="2025" spc="-7" baseline="2057" dirty="0">
                <a:solidFill>
                  <a:srgbClr val="1D40AF"/>
                </a:solidFill>
                <a:latin typeface="Arial Black"/>
                <a:cs typeface="Arial Black"/>
              </a:rPr>
              <a:t> </a:t>
            </a:r>
            <a:r>
              <a:rPr sz="1350" b="1" spc="40" dirty="0">
                <a:solidFill>
                  <a:srgbClr val="1D40AF"/>
                </a:solidFill>
                <a:latin typeface="BIZ UDPGothic"/>
                <a:cs typeface="BIZ UDPGothic"/>
              </a:rPr>
              <a:t>効果：</a:t>
            </a:r>
            <a:endParaRPr sz="1350">
              <a:latin typeface="BIZ UDPGothic"/>
              <a:cs typeface="BIZ UDPGothic"/>
            </a:endParaRPr>
          </a:p>
          <a:p>
            <a:pPr marL="202565">
              <a:lnSpc>
                <a:spcPct val="100000"/>
              </a:lnSpc>
              <a:spcBef>
                <a:spcPts val="155"/>
              </a:spcBef>
            </a:pPr>
            <a:r>
              <a:rPr sz="1150" spc="-105" dirty="0">
                <a:solidFill>
                  <a:srgbClr val="1D40AF"/>
                </a:solidFill>
                <a:latin typeface="SimSun"/>
                <a:cs typeface="SimSun"/>
              </a:rPr>
              <a:t>見込み客のリスト化</a:t>
            </a:r>
            <a:endParaRPr sz="1150">
              <a:latin typeface="SimSun"/>
              <a:cs typeface="SimSun"/>
            </a:endParaRPr>
          </a:p>
          <a:p>
            <a:pPr marL="202565" marR="5080">
              <a:lnSpc>
                <a:spcPct val="108700"/>
              </a:lnSpc>
            </a:pPr>
            <a:r>
              <a:rPr sz="1150" spc="-120" dirty="0">
                <a:solidFill>
                  <a:srgbClr val="1D40AF"/>
                </a:solidFill>
                <a:latin typeface="SimSun"/>
                <a:cs typeface="SimSun"/>
              </a:rPr>
              <a:t>終了後のフォローメールで本講座へ誘導質疑応答で潜在ニーズの把握が可能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086855" y="1018032"/>
            <a:ext cx="5925820" cy="6964680"/>
            <a:chOff x="6086855" y="1018032"/>
            <a:chExt cx="5925820" cy="6964680"/>
          </a:xfrm>
        </p:grpSpPr>
        <p:sp>
          <p:nvSpPr>
            <p:cNvPr id="31" name="object 31"/>
            <p:cNvSpPr/>
            <p:nvPr/>
          </p:nvSpPr>
          <p:spPr>
            <a:xfrm>
              <a:off x="6086855" y="1018032"/>
              <a:ext cx="5925820" cy="6964680"/>
            </a:xfrm>
            <a:custGeom>
              <a:avLst/>
              <a:gdLst/>
              <a:ahLst/>
              <a:cxnLst/>
              <a:rect l="l" t="t" r="r" b="b"/>
              <a:pathLst>
                <a:path w="5925820" h="6964680">
                  <a:moveTo>
                    <a:pt x="5925311" y="6964679"/>
                  </a:moveTo>
                  <a:lnTo>
                    <a:pt x="0" y="6964679"/>
                  </a:lnTo>
                  <a:lnTo>
                    <a:pt x="0" y="0"/>
                  </a:lnTo>
                  <a:lnTo>
                    <a:pt x="5925311" y="0"/>
                  </a:lnTo>
                  <a:lnTo>
                    <a:pt x="5925311" y="172592"/>
                  </a:lnTo>
                  <a:lnTo>
                    <a:pt x="294893" y="172592"/>
                  </a:lnTo>
                  <a:lnTo>
                    <a:pt x="286449" y="173000"/>
                  </a:lnTo>
                  <a:lnTo>
                    <a:pt x="247257" y="187026"/>
                  </a:lnTo>
                  <a:lnTo>
                    <a:pt x="219302" y="217866"/>
                  </a:lnTo>
                  <a:lnTo>
                    <a:pt x="209168" y="258317"/>
                  </a:lnTo>
                  <a:lnTo>
                    <a:pt x="209168" y="6630542"/>
                  </a:lnTo>
                  <a:lnTo>
                    <a:pt x="219302" y="6670992"/>
                  </a:lnTo>
                  <a:lnTo>
                    <a:pt x="247257" y="6701832"/>
                  </a:lnTo>
                  <a:lnTo>
                    <a:pt x="286449" y="6715859"/>
                  </a:lnTo>
                  <a:lnTo>
                    <a:pt x="294893" y="6716267"/>
                  </a:lnTo>
                  <a:lnTo>
                    <a:pt x="5925311" y="6716267"/>
                  </a:lnTo>
                  <a:lnTo>
                    <a:pt x="5925311" y="6964679"/>
                  </a:lnTo>
                  <a:close/>
                </a:path>
                <a:path w="5925820" h="6964680">
                  <a:moveTo>
                    <a:pt x="5925311" y="6716267"/>
                  </a:moveTo>
                  <a:lnTo>
                    <a:pt x="5628893" y="6716267"/>
                  </a:lnTo>
                  <a:lnTo>
                    <a:pt x="5637337" y="6715859"/>
                  </a:lnTo>
                  <a:lnTo>
                    <a:pt x="5645620" y="6714635"/>
                  </a:lnTo>
                  <a:lnTo>
                    <a:pt x="5683250" y="6696841"/>
                  </a:lnTo>
                  <a:lnTo>
                    <a:pt x="5708092" y="6663346"/>
                  </a:lnTo>
                  <a:lnTo>
                    <a:pt x="5714618" y="6630542"/>
                  </a:lnTo>
                  <a:lnTo>
                    <a:pt x="5714618" y="258317"/>
                  </a:lnTo>
                  <a:lnTo>
                    <a:pt x="5704483" y="217866"/>
                  </a:lnTo>
                  <a:lnTo>
                    <a:pt x="5676528" y="187026"/>
                  </a:lnTo>
                  <a:lnTo>
                    <a:pt x="5637337" y="173000"/>
                  </a:lnTo>
                  <a:lnTo>
                    <a:pt x="5628893" y="172592"/>
                  </a:lnTo>
                  <a:lnTo>
                    <a:pt x="5925311" y="172592"/>
                  </a:lnTo>
                  <a:lnTo>
                    <a:pt x="5925311" y="6716267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86499" y="1204912"/>
              <a:ext cx="5524500" cy="6539230"/>
            </a:xfrm>
            <a:custGeom>
              <a:avLst/>
              <a:gdLst/>
              <a:ahLst/>
              <a:cxnLst/>
              <a:rect l="l" t="t" r="r" b="b"/>
              <a:pathLst>
                <a:path w="5524500" h="6539230">
                  <a:moveTo>
                    <a:pt x="5435504" y="6538911"/>
                  </a:moveTo>
                  <a:lnTo>
                    <a:pt x="88995" y="6538911"/>
                  </a:lnTo>
                  <a:lnTo>
                    <a:pt x="82801" y="6538301"/>
                  </a:lnTo>
                  <a:lnTo>
                    <a:pt x="37131" y="6519384"/>
                  </a:lnTo>
                  <a:lnTo>
                    <a:pt x="9643" y="6485889"/>
                  </a:lnTo>
                  <a:lnTo>
                    <a:pt x="0" y="6449916"/>
                  </a:lnTo>
                  <a:lnTo>
                    <a:pt x="0" y="6443661"/>
                  </a:lnTo>
                  <a:lnTo>
                    <a:pt x="0" y="66746"/>
                  </a:lnTo>
                  <a:lnTo>
                    <a:pt x="19527" y="27848"/>
                  </a:lnTo>
                  <a:lnTo>
                    <a:pt x="53021" y="7232"/>
                  </a:lnTo>
                  <a:lnTo>
                    <a:pt x="88995" y="0"/>
                  </a:lnTo>
                  <a:lnTo>
                    <a:pt x="5435504" y="0"/>
                  </a:lnTo>
                  <a:lnTo>
                    <a:pt x="5476965" y="9433"/>
                  </a:lnTo>
                  <a:lnTo>
                    <a:pt x="5511921" y="35648"/>
                  </a:lnTo>
                  <a:lnTo>
                    <a:pt x="5524500" y="66746"/>
                  </a:lnTo>
                  <a:lnTo>
                    <a:pt x="5524500" y="6449916"/>
                  </a:lnTo>
                  <a:lnTo>
                    <a:pt x="5511921" y="6491379"/>
                  </a:lnTo>
                  <a:lnTo>
                    <a:pt x="5476965" y="6526333"/>
                  </a:lnTo>
                  <a:lnTo>
                    <a:pt x="5441698" y="6538301"/>
                  </a:lnTo>
                  <a:lnTo>
                    <a:pt x="5435504" y="6538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86847" y="1181099"/>
              <a:ext cx="5523865" cy="88265"/>
            </a:xfrm>
            <a:custGeom>
              <a:avLst/>
              <a:gdLst/>
              <a:ahLst/>
              <a:cxnLst/>
              <a:rect l="l" t="t" r="r" b="b"/>
              <a:pathLst>
                <a:path w="5523865" h="88265">
                  <a:moveTo>
                    <a:pt x="0" y="88062"/>
                  </a:moveTo>
                  <a:lnTo>
                    <a:pt x="105" y="85866"/>
                  </a:lnTo>
                  <a:lnTo>
                    <a:pt x="1411" y="77024"/>
                  </a:lnTo>
                  <a:lnTo>
                    <a:pt x="1464" y="76664"/>
                  </a:lnTo>
                  <a:lnTo>
                    <a:pt x="21235" y="34853"/>
                  </a:lnTo>
                  <a:lnTo>
                    <a:pt x="58451" y="7250"/>
                  </a:lnTo>
                  <a:lnTo>
                    <a:pt x="94902" y="0"/>
                  </a:lnTo>
                  <a:lnTo>
                    <a:pt x="5428902" y="0"/>
                  </a:lnTo>
                  <a:lnTo>
                    <a:pt x="5473847" y="11259"/>
                  </a:lnTo>
                  <a:lnTo>
                    <a:pt x="5508113" y="42321"/>
                  </a:lnTo>
                  <a:lnTo>
                    <a:pt x="5511287" y="47624"/>
                  </a:lnTo>
                  <a:lnTo>
                    <a:pt x="94902" y="47624"/>
                  </a:lnTo>
                  <a:lnTo>
                    <a:pt x="85519" y="47851"/>
                  </a:lnTo>
                  <a:lnTo>
                    <a:pt x="41974" y="55643"/>
                  </a:lnTo>
                  <a:lnTo>
                    <a:pt x="6902" y="77024"/>
                  </a:lnTo>
                  <a:lnTo>
                    <a:pt x="2068" y="82859"/>
                  </a:lnTo>
                  <a:lnTo>
                    <a:pt x="0" y="88062"/>
                  </a:lnTo>
                  <a:close/>
                </a:path>
                <a:path w="5523865" h="88265">
                  <a:moveTo>
                    <a:pt x="5523805" y="88062"/>
                  </a:moveTo>
                  <a:lnTo>
                    <a:pt x="5496253" y="61574"/>
                  </a:lnTo>
                  <a:lnTo>
                    <a:pt x="5456510" y="49664"/>
                  </a:lnTo>
                  <a:lnTo>
                    <a:pt x="5428902" y="47624"/>
                  </a:lnTo>
                  <a:lnTo>
                    <a:pt x="5511287" y="47624"/>
                  </a:lnTo>
                  <a:lnTo>
                    <a:pt x="5523699" y="85866"/>
                  </a:lnTo>
                  <a:lnTo>
                    <a:pt x="5523805" y="88062"/>
                  </a:lnTo>
                  <a:close/>
                </a:path>
              </a:pathLst>
            </a:custGeom>
            <a:solidFill>
              <a:srgbClr val="E74B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57949" y="5791199"/>
              <a:ext cx="5181600" cy="1028700"/>
            </a:xfrm>
            <a:custGeom>
              <a:avLst/>
              <a:gdLst/>
              <a:ahLst/>
              <a:cxnLst/>
              <a:rect l="l" t="t" r="r" b="b"/>
              <a:pathLst>
                <a:path w="5181600" h="1028700">
                  <a:moveTo>
                    <a:pt x="5110402" y="1028699"/>
                  </a:moveTo>
                  <a:lnTo>
                    <a:pt x="71196" y="1028699"/>
                  </a:lnTo>
                  <a:lnTo>
                    <a:pt x="66241" y="1028211"/>
                  </a:lnTo>
                  <a:lnTo>
                    <a:pt x="29705" y="1013077"/>
                  </a:lnTo>
                  <a:lnTo>
                    <a:pt x="3885" y="977037"/>
                  </a:lnTo>
                  <a:lnTo>
                    <a:pt x="0" y="957503"/>
                  </a:lnTo>
                  <a:lnTo>
                    <a:pt x="0" y="9524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110402" y="0"/>
                  </a:lnTo>
                  <a:lnTo>
                    <a:pt x="5151892" y="15620"/>
                  </a:lnTo>
                  <a:lnTo>
                    <a:pt x="5177712" y="51661"/>
                  </a:lnTo>
                  <a:lnTo>
                    <a:pt x="5181598" y="71196"/>
                  </a:lnTo>
                  <a:lnTo>
                    <a:pt x="5181598" y="957503"/>
                  </a:lnTo>
                  <a:lnTo>
                    <a:pt x="5165976" y="998994"/>
                  </a:lnTo>
                  <a:lnTo>
                    <a:pt x="5129936" y="1024814"/>
                  </a:lnTo>
                  <a:lnTo>
                    <a:pt x="5115357" y="1028211"/>
                  </a:lnTo>
                  <a:lnTo>
                    <a:pt x="5110402" y="1028699"/>
                  </a:lnTo>
                  <a:close/>
                </a:path>
              </a:pathLst>
            </a:custGeom>
            <a:solidFill>
              <a:srgbClr val="FE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27647" y="1307592"/>
              <a:ext cx="927100" cy="929640"/>
            </a:xfrm>
            <a:custGeom>
              <a:avLst/>
              <a:gdLst/>
              <a:ahLst/>
              <a:cxnLst/>
              <a:rect l="l" t="t" r="r" b="b"/>
              <a:pathLst>
                <a:path w="927100" h="929639">
                  <a:moveTo>
                    <a:pt x="926591" y="929639"/>
                  </a:moveTo>
                  <a:lnTo>
                    <a:pt x="0" y="929639"/>
                  </a:lnTo>
                  <a:lnTo>
                    <a:pt x="0" y="0"/>
                  </a:lnTo>
                  <a:lnTo>
                    <a:pt x="926591" y="0"/>
                  </a:lnTo>
                  <a:lnTo>
                    <a:pt x="926591" y="92582"/>
                  </a:lnTo>
                  <a:lnTo>
                    <a:pt x="463676" y="92582"/>
                  </a:lnTo>
                  <a:lnTo>
                    <a:pt x="447298" y="92983"/>
                  </a:lnTo>
                  <a:lnTo>
                    <a:pt x="398638" y="98988"/>
                  </a:lnTo>
                  <a:lnTo>
                    <a:pt x="351383" y="112061"/>
                  </a:lnTo>
                  <a:lnTo>
                    <a:pt x="306522" y="131943"/>
                  </a:lnTo>
                  <a:lnTo>
                    <a:pt x="265068" y="158198"/>
                  </a:lnTo>
                  <a:lnTo>
                    <a:pt x="227945" y="190226"/>
                  </a:lnTo>
                  <a:lnTo>
                    <a:pt x="195917" y="227349"/>
                  </a:lnTo>
                  <a:lnTo>
                    <a:pt x="169662" y="268804"/>
                  </a:lnTo>
                  <a:lnTo>
                    <a:pt x="149780" y="313664"/>
                  </a:lnTo>
                  <a:lnTo>
                    <a:pt x="136706" y="360919"/>
                  </a:lnTo>
                  <a:lnTo>
                    <a:pt x="130701" y="409580"/>
                  </a:lnTo>
                  <a:lnTo>
                    <a:pt x="130301" y="425957"/>
                  </a:lnTo>
                  <a:lnTo>
                    <a:pt x="130701" y="442335"/>
                  </a:lnTo>
                  <a:lnTo>
                    <a:pt x="136706" y="490996"/>
                  </a:lnTo>
                  <a:lnTo>
                    <a:pt x="149780" y="538250"/>
                  </a:lnTo>
                  <a:lnTo>
                    <a:pt x="169662" y="583111"/>
                  </a:lnTo>
                  <a:lnTo>
                    <a:pt x="195917" y="624566"/>
                  </a:lnTo>
                  <a:lnTo>
                    <a:pt x="227945" y="661689"/>
                  </a:lnTo>
                  <a:lnTo>
                    <a:pt x="265068" y="693717"/>
                  </a:lnTo>
                  <a:lnTo>
                    <a:pt x="306522" y="719971"/>
                  </a:lnTo>
                  <a:lnTo>
                    <a:pt x="351383" y="739853"/>
                  </a:lnTo>
                  <a:lnTo>
                    <a:pt x="398638" y="752927"/>
                  </a:lnTo>
                  <a:lnTo>
                    <a:pt x="447298" y="758932"/>
                  </a:lnTo>
                  <a:lnTo>
                    <a:pt x="463676" y="759332"/>
                  </a:lnTo>
                  <a:lnTo>
                    <a:pt x="926591" y="759332"/>
                  </a:lnTo>
                  <a:lnTo>
                    <a:pt x="926591" y="929639"/>
                  </a:lnTo>
                  <a:close/>
                </a:path>
                <a:path w="927100" h="929639">
                  <a:moveTo>
                    <a:pt x="926591" y="759332"/>
                  </a:moveTo>
                  <a:lnTo>
                    <a:pt x="463676" y="759332"/>
                  </a:lnTo>
                  <a:lnTo>
                    <a:pt x="480054" y="758932"/>
                  </a:lnTo>
                  <a:lnTo>
                    <a:pt x="496353" y="757731"/>
                  </a:lnTo>
                  <a:lnTo>
                    <a:pt x="544699" y="749339"/>
                  </a:lnTo>
                  <a:lnTo>
                    <a:pt x="591253" y="733956"/>
                  </a:lnTo>
                  <a:lnTo>
                    <a:pt x="635049" y="711915"/>
                  </a:lnTo>
                  <a:lnTo>
                    <a:pt x="675169" y="683663"/>
                  </a:lnTo>
                  <a:lnTo>
                    <a:pt x="710706" y="649825"/>
                  </a:lnTo>
                  <a:lnTo>
                    <a:pt x="740867" y="611171"/>
                  </a:lnTo>
                  <a:lnTo>
                    <a:pt x="765037" y="568512"/>
                  </a:lnTo>
                  <a:lnTo>
                    <a:pt x="782700" y="522732"/>
                  </a:lnTo>
                  <a:lnTo>
                    <a:pt x="793448" y="474855"/>
                  </a:lnTo>
                  <a:lnTo>
                    <a:pt x="797051" y="425957"/>
                  </a:lnTo>
                  <a:lnTo>
                    <a:pt x="796651" y="409580"/>
                  </a:lnTo>
                  <a:lnTo>
                    <a:pt x="790645" y="360919"/>
                  </a:lnTo>
                  <a:lnTo>
                    <a:pt x="777572" y="313664"/>
                  </a:lnTo>
                  <a:lnTo>
                    <a:pt x="757690" y="268804"/>
                  </a:lnTo>
                  <a:lnTo>
                    <a:pt x="731435" y="227349"/>
                  </a:lnTo>
                  <a:lnTo>
                    <a:pt x="699408" y="190226"/>
                  </a:lnTo>
                  <a:lnTo>
                    <a:pt x="662284" y="158198"/>
                  </a:lnTo>
                  <a:lnTo>
                    <a:pt x="620829" y="131943"/>
                  </a:lnTo>
                  <a:lnTo>
                    <a:pt x="575968" y="112061"/>
                  </a:lnTo>
                  <a:lnTo>
                    <a:pt x="528714" y="98988"/>
                  </a:lnTo>
                  <a:lnTo>
                    <a:pt x="480054" y="92983"/>
                  </a:lnTo>
                  <a:lnTo>
                    <a:pt x="463676" y="92582"/>
                  </a:lnTo>
                  <a:lnTo>
                    <a:pt x="926591" y="92582"/>
                  </a:lnTo>
                  <a:lnTo>
                    <a:pt x="926591" y="759332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7949" y="1400174"/>
              <a:ext cx="666749" cy="66674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645275" y="1516062"/>
            <a:ext cx="292100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-200" dirty="0">
                <a:solidFill>
                  <a:srgbClr val="FFFFFF"/>
                </a:solidFill>
                <a:latin typeface="Arial Black"/>
                <a:cs typeface="Arial Black"/>
              </a:rPr>
              <a:t>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64400" y="1633982"/>
            <a:ext cx="20828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135" dirty="0">
                <a:solidFill>
                  <a:srgbClr val="B91B1B"/>
                </a:solidFill>
                <a:latin typeface="BIZ UDPGothic"/>
                <a:cs typeface="BIZ UDPGothic"/>
              </a:rPr>
              <a:t>動画コンテンツ活用</a:t>
            </a:r>
            <a:endParaRPr sz="2000">
              <a:latin typeface="BIZ UDPGothic"/>
              <a:cs typeface="BIZ UDP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5249" y="2222855"/>
            <a:ext cx="4551045" cy="67881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650" spc="840" dirty="0">
                <a:solidFill>
                  <a:srgbClr val="991B1B"/>
                </a:solidFill>
                <a:latin typeface="Arial Black"/>
                <a:cs typeface="Arial Black"/>
              </a:rPr>
              <a:t></a:t>
            </a:r>
            <a:r>
              <a:rPr sz="1650" spc="120" dirty="0">
                <a:solidFill>
                  <a:srgbClr val="991B1B"/>
                </a:solidFill>
                <a:latin typeface="Arial Black"/>
                <a:cs typeface="Arial Black"/>
              </a:rPr>
              <a:t> </a:t>
            </a:r>
            <a:r>
              <a:rPr sz="1700" b="1" spc="-140" dirty="0">
                <a:solidFill>
                  <a:srgbClr val="991B1B"/>
                </a:solidFill>
                <a:latin typeface="BIZ UDPGothic"/>
                <a:cs typeface="BIZ UDPGothic"/>
              </a:rPr>
              <a:t>動画ライブラリの構築</a:t>
            </a:r>
            <a:endParaRPr sz="170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150" spc="-110" dirty="0">
                <a:solidFill>
                  <a:srgbClr val="4A5462"/>
                </a:solidFill>
                <a:latin typeface="SimSun"/>
                <a:cs typeface="SimSun"/>
              </a:rPr>
              <a:t>短尺動画を複数制作し、</a:t>
            </a:r>
            <a:r>
              <a:rPr sz="1200" spc="-114" dirty="0">
                <a:solidFill>
                  <a:srgbClr val="4A5462"/>
                </a:solidFill>
                <a:latin typeface="Lucida Sans"/>
                <a:cs typeface="Lucida Sans"/>
              </a:rPr>
              <a:t>Web</a:t>
            </a:r>
            <a:r>
              <a:rPr sz="1150" spc="-110" dirty="0">
                <a:solidFill>
                  <a:srgbClr val="4A5462"/>
                </a:solidFill>
                <a:latin typeface="SimSun"/>
                <a:cs typeface="SimSun"/>
              </a:rPr>
              <a:t>サイトや</a:t>
            </a:r>
            <a:r>
              <a:rPr sz="1200" spc="-65" dirty="0">
                <a:solidFill>
                  <a:srgbClr val="4A5462"/>
                </a:solidFill>
                <a:latin typeface="Lucida Sans"/>
                <a:cs typeface="Lucida Sans"/>
              </a:rPr>
              <a:t>SNS</a:t>
            </a:r>
            <a:r>
              <a:rPr sz="1150" spc="-120" dirty="0">
                <a:solidFill>
                  <a:srgbClr val="4A5462"/>
                </a:solidFill>
                <a:latin typeface="SimSun"/>
                <a:cs typeface="SimSun"/>
              </a:rPr>
              <a:t>で公開して新規ファン層にリーチ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57949" y="3047999"/>
            <a:ext cx="1647825" cy="800100"/>
          </a:xfrm>
          <a:custGeom>
            <a:avLst/>
            <a:gdLst/>
            <a:ahLst/>
            <a:cxnLst/>
            <a:rect l="l" t="t" r="r" b="b"/>
            <a:pathLst>
              <a:path w="1647825" h="800100">
                <a:moveTo>
                  <a:pt x="1576627" y="800099"/>
                </a:moveTo>
                <a:lnTo>
                  <a:pt x="71196" y="800099"/>
                </a:lnTo>
                <a:lnTo>
                  <a:pt x="66241" y="799611"/>
                </a:lnTo>
                <a:lnTo>
                  <a:pt x="29705" y="784477"/>
                </a:lnTo>
                <a:lnTo>
                  <a:pt x="3885" y="748437"/>
                </a:lnTo>
                <a:lnTo>
                  <a:pt x="0" y="728903"/>
                </a:lnTo>
                <a:lnTo>
                  <a:pt x="0" y="7238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576627" y="0"/>
                </a:lnTo>
                <a:lnTo>
                  <a:pt x="1618118" y="15621"/>
                </a:lnTo>
                <a:lnTo>
                  <a:pt x="1643937" y="51661"/>
                </a:lnTo>
                <a:lnTo>
                  <a:pt x="1647824" y="71196"/>
                </a:lnTo>
                <a:lnTo>
                  <a:pt x="1647824" y="728903"/>
                </a:lnTo>
                <a:lnTo>
                  <a:pt x="1632201" y="770394"/>
                </a:lnTo>
                <a:lnTo>
                  <a:pt x="1596161" y="796213"/>
                </a:lnTo>
                <a:lnTo>
                  <a:pt x="1581582" y="799611"/>
                </a:lnTo>
                <a:lnTo>
                  <a:pt x="1576627" y="800099"/>
                </a:lnTo>
                <a:close/>
              </a:path>
            </a:pathLst>
          </a:custGeom>
          <a:solidFill>
            <a:srgbClr val="FE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813450" y="3060907"/>
            <a:ext cx="939800" cy="6832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650" spc="295" dirty="0">
                <a:solidFill>
                  <a:srgbClr val="EF4444"/>
                </a:solidFill>
                <a:latin typeface="Arial Black"/>
                <a:cs typeface="Arial Black"/>
              </a:rPr>
              <a:t></a:t>
            </a:r>
            <a:endParaRPr sz="165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150" b="1" spc="-60" dirty="0">
                <a:latin typeface="Trebuchet MS"/>
                <a:cs typeface="Trebuchet MS"/>
              </a:rPr>
              <a:t>3</a:t>
            </a:r>
            <a:r>
              <a:rPr sz="1150" b="1" spc="-100" dirty="0">
                <a:latin typeface="BIZ UDPGothic"/>
                <a:cs typeface="BIZ UDPGothic"/>
              </a:rPr>
              <a:t>分講座紹介</a:t>
            </a:r>
            <a:endParaRPr sz="1150">
              <a:latin typeface="BIZ UDPGothic"/>
              <a:cs typeface="BIZ UDPGothic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000" spc="-95" dirty="0">
                <a:solidFill>
                  <a:srgbClr val="4A5462"/>
                </a:solidFill>
                <a:latin typeface="SimSun"/>
                <a:cs typeface="SimSun"/>
              </a:rPr>
              <a:t>講座の概要と特徴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220073" y="3047999"/>
            <a:ext cx="1657350" cy="800100"/>
          </a:xfrm>
          <a:custGeom>
            <a:avLst/>
            <a:gdLst/>
            <a:ahLst/>
            <a:cxnLst/>
            <a:rect l="l" t="t" r="r" b="b"/>
            <a:pathLst>
              <a:path w="1657350" h="800100">
                <a:moveTo>
                  <a:pt x="1586153" y="800099"/>
                </a:moveTo>
                <a:lnTo>
                  <a:pt x="71196" y="800099"/>
                </a:lnTo>
                <a:lnTo>
                  <a:pt x="66241" y="799611"/>
                </a:lnTo>
                <a:lnTo>
                  <a:pt x="29704" y="784477"/>
                </a:lnTo>
                <a:lnTo>
                  <a:pt x="3884" y="748437"/>
                </a:lnTo>
                <a:lnTo>
                  <a:pt x="0" y="728903"/>
                </a:lnTo>
                <a:lnTo>
                  <a:pt x="0" y="7238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586153" y="0"/>
                </a:lnTo>
                <a:lnTo>
                  <a:pt x="1627645" y="15621"/>
                </a:lnTo>
                <a:lnTo>
                  <a:pt x="1653464" y="51661"/>
                </a:lnTo>
                <a:lnTo>
                  <a:pt x="1657349" y="71196"/>
                </a:lnTo>
                <a:lnTo>
                  <a:pt x="1657349" y="728903"/>
                </a:lnTo>
                <a:lnTo>
                  <a:pt x="1641728" y="770394"/>
                </a:lnTo>
                <a:lnTo>
                  <a:pt x="1605687" y="796213"/>
                </a:lnTo>
                <a:lnTo>
                  <a:pt x="1591107" y="799611"/>
                </a:lnTo>
                <a:lnTo>
                  <a:pt x="1586153" y="800099"/>
                </a:lnTo>
                <a:close/>
              </a:path>
            </a:pathLst>
          </a:custGeom>
          <a:solidFill>
            <a:srgbClr val="FE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407251" y="3060907"/>
            <a:ext cx="1283335" cy="6832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650" spc="45" dirty="0">
                <a:solidFill>
                  <a:srgbClr val="EF4444"/>
                </a:solidFill>
                <a:latin typeface="Arial Black"/>
                <a:cs typeface="Arial Black"/>
              </a:rPr>
              <a:t></a:t>
            </a:r>
            <a:endParaRPr sz="165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150" b="1" spc="-35" dirty="0">
                <a:latin typeface="BIZ UDPGothic"/>
                <a:cs typeface="BIZ UDPGothic"/>
              </a:rPr>
              <a:t>講師インタビュー</a:t>
            </a:r>
            <a:endParaRPr sz="1150">
              <a:latin typeface="BIZ UDPGothic"/>
              <a:cs typeface="BIZ UDPGothic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000" spc="-100" dirty="0">
                <a:solidFill>
                  <a:srgbClr val="4A5462"/>
                </a:solidFill>
                <a:latin typeface="SimSun"/>
                <a:cs typeface="SimSun"/>
              </a:rPr>
              <a:t>人柄と専門性をアピール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991724" y="3047999"/>
            <a:ext cx="1647825" cy="800100"/>
          </a:xfrm>
          <a:custGeom>
            <a:avLst/>
            <a:gdLst/>
            <a:ahLst/>
            <a:cxnLst/>
            <a:rect l="l" t="t" r="r" b="b"/>
            <a:pathLst>
              <a:path w="1647825" h="800100">
                <a:moveTo>
                  <a:pt x="1576628" y="800099"/>
                </a:moveTo>
                <a:lnTo>
                  <a:pt x="71196" y="800099"/>
                </a:lnTo>
                <a:lnTo>
                  <a:pt x="66241" y="799611"/>
                </a:lnTo>
                <a:lnTo>
                  <a:pt x="29703" y="784477"/>
                </a:lnTo>
                <a:lnTo>
                  <a:pt x="3883" y="748437"/>
                </a:lnTo>
                <a:lnTo>
                  <a:pt x="0" y="728903"/>
                </a:lnTo>
                <a:lnTo>
                  <a:pt x="0" y="7238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576628" y="0"/>
                </a:lnTo>
                <a:lnTo>
                  <a:pt x="1618117" y="15621"/>
                </a:lnTo>
                <a:lnTo>
                  <a:pt x="1643937" y="51661"/>
                </a:lnTo>
                <a:lnTo>
                  <a:pt x="1647823" y="71196"/>
                </a:lnTo>
                <a:lnTo>
                  <a:pt x="1647823" y="728903"/>
                </a:lnTo>
                <a:lnTo>
                  <a:pt x="1632201" y="770394"/>
                </a:lnTo>
                <a:lnTo>
                  <a:pt x="1596161" y="796213"/>
                </a:lnTo>
                <a:lnTo>
                  <a:pt x="1581582" y="799611"/>
                </a:lnTo>
                <a:lnTo>
                  <a:pt x="1576628" y="800099"/>
                </a:lnTo>
                <a:close/>
              </a:path>
            </a:pathLst>
          </a:custGeom>
          <a:solidFill>
            <a:srgbClr val="FE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343950" y="3060907"/>
            <a:ext cx="939800" cy="6832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650" spc="295" dirty="0">
                <a:solidFill>
                  <a:srgbClr val="EF4444"/>
                </a:solidFill>
                <a:latin typeface="Arial Black"/>
                <a:cs typeface="Arial Black"/>
              </a:rPr>
              <a:t></a:t>
            </a:r>
            <a:endParaRPr sz="165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150" b="1" spc="-100" dirty="0">
                <a:latin typeface="BIZ UDPGothic"/>
                <a:cs typeface="BIZ UDPGothic"/>
              </a:rPr>
              <a:t>受講者の声</a:t>
            </a:r>
            <a:endParaRPr sz="1150">
              <a:latin typeface="BIZ UDPGothic"/>
              <a:cs typeface="BIZ UDPGothic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000" spc="-95" dirty="0">
                <a:solidFill>
                  <a:srgbClr val="4A5462"/>
                </a:solidFill>
                <a:latin typeface="SimSun"/>
                <a:cs typeface="SimSun"/>
              </a:rPr>
              <a:t>具体的な成果事例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45249" y="3982084"/>
            <a:ext cx="3126105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95" dirty="0">
                <a:solidFill>
                  <a:srgbClr val="991B1B"/>
                </a:solidFill>
                <a:latin typeface="Arial Black"/>
                <a:cs typeface="Arial Black"/>
              </a:rPr>
              <a:t></a:t>
            </a:r>
            <a:r>
              <a:rPr sz="1650" spc="170" dirty="0">
                <a:solidFill>
                  <a:srgbClr val="991B1B"/>
                </a:solidFill>
                <a:latin typeface="Arial Black"/>
                <a:cs typeface="Arial Black"/>
              </a:rPr>
              <a:t> </a:t>
            </a:r>
            <a:r>
              <a:rPr sz="1700" b="1" spc="-185" dirty="0">
                <a:solidFill>
                  <a:srgbClr val="991B1B"/>
                </a:solidFill>
                <a:latin typeface="BIZ UDPGothic"/>
                <a:cs typeface="BIZ UDPGothic"/>
              </a:rPr>
              <a:t>録画コンテンツのリード獲得活用</a:t>
            </a:r>
            <a:endParaRPr sz="1700">
              <a:latin typeface="BIZ UDPGothic"/>
              <a:cs typeface="BIZ UDPGothic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600812" y="6219837"/>
            <a:ext cx="47625" cy="428625"/>
          </a:xfrm>
          <a:custGeom>
            <a:avLst/>
            <a:gdLst/>
            <a:ahLst/>
            <a:cxnLst/>
            <a:rect l="l" t="t" r="r" b="b"/>
            <a:pathLst>
              <a:path w="47625" h="428625">
                <a:moveTo>
                  <a:pt x="47625" y="401650"/>
                </a:moveTo>
                <a:lnTo>
                  <a:pt x="26974" y="380987"/>
                </a:lnTo>
                <a:lnTo>
                  <a:pt x="20662" y="380987"/>
                </a:lnTo>
                <a:lnTo>
                  <a:pt x="0" y="401650"/>
                </a:lnTo>
                <a:lnTo>
                  <a:pt x="0" y="407962"/>
                </a:lnTo>
                <a:lnTo>
                  <a:pt x="20662" y="428612"/>
                </a:lnTo>
                <a:lnTo>
                  <a:pt x="26974" y="428612"/>
                </a:lnTo>
                <a:lnTo>
                  <a:pt x="47625" y="407962"/>
                </a:lnTo>
                <a:lnTo>
                  <a:pt x="47625" y="404799"/>
                </a:lnTo>
                <a:lnTo>
                  <a:pt x="47625" y="401650"/>
                </a:lnTo>
                <a:close/>
              </a:path>
              <a:path w="47625" h="428625">
                <a:moveTo>
                  <a:pt x="47625" y="211150"/>
                </a:moveTo>
                <a:lnTo>
                  <a:pt x="26974" y="190487"/>
                </a:lnTo>
                <a:lnTo>
                  <a:pt x="20662" y="190487"/>
                </a:lnTo>
                <a:lnTo>
                  <a:pt x="0" y="211150"/>
                </a:lnTo>
                <a:lnTo>
                  <a:pt x="0" y="217462"/>
                </a:lnTo>
                <a:lnTo>
                  <a:pt x="20662" y="238112"/>
                </a:lnTo>
                <a:lnTo>
                  <a:pt x="26974" y="238112"/>
                </a:lnTo>
                <a:lnTo>
                  <a:pt x="47625" y="217462"/>
                </a:lnTo>
                <a:lnTo>
                  <a:pt x="47625" y="214299"/>
                </a:lnTo>
                <a:lnTo>
                  <a:pt x="47625" y="211150"/>
                </a:lnTo>
                <a:close/>
              </a:path>
              <a:path w="47625" h="428625">
                <a:moveTo>
                  <a:pt x="47625" y="20650"/>
                </a:moveTo>
                <a:lnTo>
                  <a:pt x="26974" y="0"/>
                </a:lnTo>
                <a:lnTo>
                  <a:pt x="20662" y="0"/>
                </a:lnTo>
                <a:lnTo>
                  <a:pt x="0" y="20650"/>
                </a:lnTo>
                <a:lnTo>
                  <a:pt x="0" y="26962"/>
                </a:lnTo>
                <a:lnTo>
                  <a:pt x="20662" y="47612"/>
                </a:lnTo>
                <a:lnTo>
                  <a:pt x="26974" y="47612"/>
                </a:lnTo>
                <a:lnTo>
                  <a:pt x="47625" y="26962"/>
                </a:lnTo>
                <a:lnTo>
                  <a:pt x="47625" y="23799"/>
                </a:lnTo>
                <a:lnTo>
                  <a:pt x="47625" y="20650"/>
                </a:lnTo>
                <a:close/>
              </a:path>
            </a:pathLst>
          </a:custGeom>
          <a:solidFill>
            <a:srgbClr val="99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559550" y="5884537"/>
            <a:ext cx="2338705" cy="8261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25" spc="359" baseline="2057" dirty="0">
                <a:solidFill>
                  <a:srgbClr val="991B1B"/>
                </a:solidFill>
                <a:latin typeface="Arial Black"/>
                <a:cs typeface="Arial Black"/>
              </a:rPr>
              <a:t></a:t>
            </a:r>
            <a:r>
              <a:rPr sz="2025" spc="240" baseline="2057" dirty="0">
                <a:solidFill>
                  <a:srgbClr val="991B1B"/>
                </a:solidFill>
                <a:latin typeface="Arial Black"/>
                <a:cs typeface="Arial Black"/>
              </a:rPr>
              <a:t> </a:t>
            </a:r>
            <a:r>
              <a:rPr sz="1350" b="1" spc="40" dirty="0">
                <a:solidFill>
                  <a:srgbClr val="991B1B"/>
                </a:solidFill>
                <a:latin typeface="BIZ UDPGothic"/>
                <a:cs typeface="BIZ UDPGothic"/>
              </a:rPr>
              <a:t>効果：</a:t>
            </a:r>
            <a:endParaRPr sz="1350">
              <a:latin typeface="BIZ UDPGothic"/>
              <a:cs typeface="BIZ UDPGothic"/>
            </a:endParaRPr>
          </a:p>
          <a:p>
            <a:pPr marL="202565" marR="127000">
              <a:lnSpc>
                <a:spcPct val="108700"/>
              </a:lnSpc>
              <a:spcBef>
                <a:spcPts val="35"/>
              </a:spcBef>
            </a:pPr>
            <a:r>
              <a:rPr sz="1150" spc="-110" dirty="0">
                <a:solidFill>
                  <a:srgbClr val="991B1B"/>
                </a:solidFill>
                <a:latin typeface="SimSun"/>
                <a:cs typeface="SimSun"/>
              </a:rPr>
              <a:t>新規</a:t>
            </a:r>
            <a:r>
              <a:rPr sz="1150" spc="-110" dirty="0">
                <a:solidFill>
                  <a:srgbClr val="991B1B"/>
                </a:solidFill>
                <a:latin typeface="PMingLiU"/>
                <a:cs typeface="PMingLiU"/>
              </a:rPr>
              <a:t>リードの</a:t>
            </a:r>
            <a:r>
              <a:rPr sz="1150" spc="-110" dirty="0">
                <a:solidFill>
                  <a:srgbClr val="991B1B"/>
                </a:solidFill>
                <a:latin typeface="SimSun"/>
                <a:cs typeface="SimSun"/>
              </a:rPr>
              <a:t>獲得（</a:t>
            </a:r>
            <a:r>
              <a:rPr sz="1150" spc="-110" dirty="0">
                <a:solidFill>
                  <a:srgbClr val="991B1B"/>
                </a:solidFill>
                <a:latin typeface="PMingLiU"/>
                <a:cs typeface="PMingLiU"/>
              </a:rPr>
              <a:t>メール</a:t>
            </a:r>
            <a:r>
              <a:rPr sz="1150" spc="-110" dirty="0">
                <a:solidFill>
                  <a:srgbClr val="991B1B"/>
                </a:solidFill>
                <a:latin typeface="SimSun"/>
                <a:cs typeface="SimSun"/>
              </a:rPr>
              <a:t>登録</a:t>
            </a:r>
            <a:r>
              <a:rPr sz="1150" spc="-90" dirty="0">
                <a:solidFill>
                  <a:srgbClr val="991B1B"/>
                </a:solidFill>
                <a:latin typeface="SimSun"/>
                <a:cs typeface="SimSun"/>
              </a:rPr>
              <a:t>）</a:t>
            </a:r>
            <a:r>
              <a:rPr sz="1150" spc="-110" dirty="0">
                <a:solidFill>
                  <a:srgbClr val="991B1B"/>
                </a:solidFill>
                <a:latin typeface="SimSun"/>
                <a:cs typeface="SimSun"/>
              </a:rPr>
              <a:t>講師</a:t>
            </a:r>
            <a:r>
              <a:rPr sz="1150" spc="-110" dirty="0">
                <a:solidFill>
                  <a:srgbClr val="991B1B"/>
                </a:solidFill>
                <a:latin typeface="PMingLiU"/>
                <a:cs typeface="PMingLiU"/>
              </a:rPr>
              <a:t>の</a:t>
            </a:r>
            <a:r>
              <a:rPr sz="1150" spc="-110" dirty="0">
                <a:solidFill>
                  <a:srgbClr val="991B1B"/>
                </a:solidFill>
                <a:latin typeface="SimSun"/>
                <a:cs typeface="SimSun"/>
              </a:rPr>
              <a:t>人柄</a:t>
            </a:r>
            <a:r>
              <a:rPr sz="1150" spc="-110" dirty="0">
                <a:solidFill>
                  <a:srgbClr val="991B1B"/>
                </a:solidFill>
                <a:latin typeface="PMingLiU"/>
                <a:cs typeface="PMingLiU"/>
              </a:rPr>
              <a:t>‧</a:t>
            </a:r>
            <a:r>
              <a:rPr sz="1150" spc="-110" dirty="0">
                <a:solidFill>
                  <a:srgbClr val="991B1B"/>
                </a:solidFill>
                <a:latin typeface="SimSun"/>
                <a:cs typeface="SimSun"/>
              </a:rPr>
              <a:t>熱意</a:t>
            </a:r>
            <a:r>
              <a:rPr sz="1150" spc="-110" dirty="0">
                <a:solidFill>
                  <a:srgbClr val="991B1B"/>
                </a:solidFill>
                <a:latin typeface="PMingLiU"/>
                <a:cs typeface="PMingLiU"/>
              </a:rPr>
              <a:t>の</a:t>
            </a:r>
            <a:r>
              <a:rPr sz="1150" spc="-100" dirty="0">
                <a:solidFill>
                  <a:srgbClr val="991B1B"/>
                </a:solidFill>
                <a:latin typeface="SimSun"/>
                <a:cs typeface="SimSun"/>
              </a:rPr>
              <a:t>視覚的伝達</a:t>
            </a:r>
            <a:endParaRPr sz="1150">
              <a:latin typeface="SimSun"/>
              <a:cs typeface="SimSun"/>
            </a:endParaRPr>
          </a:p>
          <a:p>
            <a:pPr marL="202565">
              <a:lnSpc>
                <a:spcPct val="100000"/>
              </a:lnSpc>
              <a:spcBef>
                <a:spcPts val="120"/>
              </a:spcBef>
            </a:pPr>
            <a:r>
              <a:rPr sz="1150" spc="-110" dirty="0">
                <a:solidFill>
                  <a:srgbClr val="991B1B"/>
                </a:solidFill>
                <a:latin typeface="SimSun"/>
                <a:cs typeface="SimSun"/>
              </a:rPr>
              <a:t>新規層</a:t>
            </a:r>
            <a:r>
              <a:rPr sz="1150" spc="-110" dirty="0">
                <a:solidFill>
                  <a:srgbClr val="991B1B"/>
                </a:solidFill>
                <a:latin typeface="PMingLiU"/>
                <a:cs typeface="PMingLiU"/>
              </a:rPr>
              <a:t>にもリーチ</a:t>
            </a:r>
            <a:r>
              <a:rPr sz="1150" spc="-110" dirty="0">
                <a:solidFill>
                  <a:srgbClr val="991B1B"/>
                </a:solidFill>
                <a:latin typeface="SimSun"/>
                <a:cs typeface="SimSun"/>
              </a:rPr>
              <a:t>可能</a:t>
            </a:r>
            <a:r>
              <a:rPr sz="1150" spc="-110" dirty="0">
                <a:solidFill>
                  <a:srgbClr val="991B1B"/>
                </a:solidFill>
                <a:latin typeface="PMingLiU"/>
                <a:cs typeface="PMingLiU"/>
              </a:rPr>
              <a:t>な</a:t>
            </a:r>
            <a:r>
              <a:rPr sz="1150" b="0" spc="-70" dirty="0">
                <a:solidFill>
                  <a:srgbClr val="991B1B"/>
                </a:solidFill>
                <a:latin typeface="IBM Plex Sans Medium"/>
                <a:cs typeface="IBM Plex Sans Medium"/>
              </a:rPr>
              <a:t>SNS</a:t>
            </a:r>
            <a:r>
              <a:rPr sz="1150" spc="-90" dirty="0">
                <a:solidFill>
                  <a:srgbClr val="991B1B"/>
                </a:solidFill>
                <a:latin typeface="PMingLiU"/>
                <a:cs typeface="PMingLiU"/>
              </a:rPr>
              <a:t>シェア</a:t>
            </a:r>
            <a:endParaRPr sz="1150">
              <a:latin typeface="PMingLiU"/>
              <a:cs typeface="PMingLiU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1999" cy="812482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0127406" y="428345"/>
            <a:ext cx="16967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70" dirty="0">
                <a:solidFill>
                  <a:srgbClr val="093C61"/>
                </a:solidFill>
                <a:latin typeface="Arial"/>
                <a:cs typeface="Arial"/>
              </a:rPr>
              <a:t>PERSOL</a:t>
            </a:r>
            <a:r>
              <a:rPr sz="1600" b="1" spc="-90" dirty="0">
                <a:solidFill>
                  <a:srgbClr val="093C61"/>
                </a:solidFill>
                <a:latin typeface="Arial"/>
                <a:cs typeface="Arial"/>
              </a:rPr>
              <a:t> </a:t>
            </a:r>
            <a:r>
              <a:rPr sz="1600" b="1" spc="-145" dirty="0">
                <a:solidFill>
                  <a:srgbClr val="093C61"/>
                </a:solidFill>
                <a:latin typeface="BIZ UDPGothic"/>
                <a:cs typeface="BIZ UDPGothic"/>
              </a:rPr>
              <a:t>総合研究所</a:t>
            </a:r>
            <a:endParaRPr sz="1600">
              <a:latin typeface="BIZ UDPGothic"/>
              <a:cs typeface="BIZ UDPGothic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42949" y="3381374"/>
            <a:ext cx="4848225" cy="762000"/>
            <a:chOff x="742949" y="3381374"/>
            <a:chExt cx="4848225" cy="762000"/>
          </a:xfrm>
        </p:grpSpPr>
        <p:sp>
          <p:nvSpPr>
            <p:cNvPr id="52" name="object 52"/>
            <p:cNvSpPr/>
            <p:nvPr/>
          </p:nvSpPr>
          <p:spPr>
            <a:xfrm>
              <a:off x="742949" y="3381374"/>
              <a:ext cx="4848225" cy="762000"/>
            </a:xfrm>
            <a:custGeom>
              <a:avLst/>
              <a:gdLst/>
              <a:ahLst/>
              <a:cxnLst/>
              <a:rect l="l" t="t" r="r" b="b"/>
              <a:pathLst>
                <a:path w="4848225" h="762000">
                  <a:moveTo>
                    <a:pt x="4777027" y="761999"/>
                  </a:moveTo>
                  <a:lnTo>
                    <a:pt x="71196" y="761999"/>
                  </a:lnTo>
                  <a:lnTo>
                    <a:pt x="66241" y="761511"/>
                  </a:lnTo>
                  <a:lnTo>
                    <a:pt x="29705" y="746377"/>
                  </a:lnTo>
                  <a:lnTo>
                    <a:pt x="3885" y="710337"/>
                  </a:lnTo>
                  <a:lnTo>
                    <a:pt x="0" y="690802"/>
                  </a:lnTo>
                  <a:lnTo>
                    <a:pt x="0" y="685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2" y="3885"/>
                  </a:lnTo>
                  <a:lnTo>
                    <a:pt x="71196" y="0"/>
                  </a:lnTo>
                  <a:lnTo>
                    <a:pt x="4777027" y="0"/>
                  </a:lnTo>
                  <a:lnTo>
                    <a:pt x="4818518" y="15621"/>
                  </a:lnTo>
                  <a:lnTo>
                    <a:pt x="4844337" y="51661"/>
                  </a:lnTo>
                  <a:lnTo>
                    <a:pt x="4848224" y="71196"/>
                  </a:lnTo>
                  <a:lnTo>
                    <a:pt x="4848224" y="690802"/>
                  </a:lnTo>
                  <a:lnTo>
                    <a:pt x="4832601" y="732294"/>
                  </a:lnTo>
                  <a:lnTo>
                    <a:pt x="4796561" y="758113"/>
                  </a:lnTo>
                  <a:lnTo>
                    <a:pt x="4781982" y="761511"/>
                  </a:lnTo>
                  <a:lnTo>
                    <a:pt x="4777027" y="7619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943473" y="3476624"/>
              <a:ext cx="552450" cy="247650"/>
            </a:xfrm>
            <a:custGeom>
              <a:avLst/>
              <a:gdLst/>
              <a:ahLst/>
              <a:cxnLst/>
              <a:rect l="l" t="t" r="r" b="b"/>
              <a:pathLst>
                <a:path w="552450" h="247650">
                  <a:moveTo>
                    <a:pt x="519402" y="247649"/>
                  </a:moveTo>
                  <a:lnTo>
                    <a:pt x="33047" y="247649"/>
                  </a:lnTo>
                  <a:lnTo>
                    <a:pt x="28187" y="246682"/>
                  </a:lnTo>
                  <a:lnTo>
                    <a:pt x="966" y="219462"/>
                  </a:lnTo>
                  <a:lnTo>
                    <a:pt x="0" y="214602"/>
                  </a:lnTo>
                  <a:lnTo>
                    <a:pt x="0" y="20954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19402" y="0"/>
                  </a:lnTo>
                  <a:lnTo>
                    <a:pt x="551482" y="28187"/>
                  </a:lnTo>
                  <a:lnTo>
                    <a:pt x="552449" y="33047"/>
                  </a:lnTo>
                  <a:lnTo>
                    <a:pt x="552449" y="214602"/>
                  </a:lnTo>
                  <a:lnTo>
                    <a:pt x="524262" y="246682"/>
                  </a:lnTo>
                  <a:lnTo>
                    <a:pt x="519402" y="247649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011588" y="3506787"/>
            <a:ext cx="4210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350" dirty="0">
                <a:solidFill>
                  <a:srgbClr val="FFFFFF"/>
                </a:solidFill>
                <a:latin typeface="Arial Black"/>
                <a:cs typeface="Arial Black"/>
              </a:rPr>
              <a:t></a:t>
            </a:r>
            <a:r>
              <a:rPr sz="1000" spc="-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50" spc="-75" dirty="0">
                <a:solidFill>
                  <a:srgbClr val="FFFFFF"/>
                </a:solidFill>
                <a:latin typeface="Trebuchet MS"/>
                <a:cs typeface="Trebuchet MS"/>
              </a:rPr>
              <a:t>LIVE</a:t>
            </a:r>
            <a:endParaRPr sz="95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804159" y="3413760"/>
            <a:ext cx="737870" cy="729615"/>
            <a:chOff x="2804159" y="3413760"/>
            <a:chExt cx="737870" cy="729615"/>
          </a:xfrm>
        </p:grpSpPr>
        <p:sp>
          <p:nvSpPr>
            <p:cNvPr id="56" name="object 56"/>
            <p:cNvSpPr/>
            <p:nvPr/>
          </p:nvSpPr>
          <p:spPr>
            <a:xfrm>
              <a:off x="2804159" y="3413760"/>
              <a:ext cx="737870" cy="729615"/>
            </a:xfrm>
            <a:custGeom>
              <a:avLst/>
              <a:gdLst/>
              <a:ahLst/>
              <a:cxnLst/>
              <a:rect l="l" t="t" r="r" b="b"/>
              <a:pathLst>
                <a:path w="737870" h="729614">
                  <a:moveTo>
                    <a:pt x="737615" y="729614"/>
                  </a:moveTo>
                  <a:lnTo>
                    <a:pt x="0" y="729614"/>
                  </a:lnTo>
                  <a:lnTo>
                    <a:pt x="0" y="0"/>
                  </a:lnTo>
                  <a:lnTo>
                    <a:pt x="737615" y="0"/>
                  </a:lnTo>
                  <a:lnTo>
                    <a:pt x="737615" y="110489"/>
                  </a:lnTo>
                  <a:lnTo>
                    <a:pt x="367664" y="110489"/>
                  </a:lnTo>
                  <a:lnTo>
                    <a:pt x="355966" y="110775"/>
                  </a:lnTo>
                  <a:lnTo>
                    <a:pt x="309791" y="117628"/>
                  </a:lnTo>
                  <a:lnTo>
                    <a:pt x="265839" y="133356"/>
                  </a:lnTo>
                  <a:lnTo>
                    <a:pt x="225801" y="157357"/>
                  </a:lnTo>
                  <a:lnTo>
                    <a:pt x="191215" y="188709"/>
                  </a:lnTo>
                  <a:lnTo>
                    <a:pt x="163409" y="226205"/>
                  </a:lnTo>
                  <a:lnTo>
                    <a:pt x="143453" y="268405"/>
                  </a:lnTo>
                  <a:lnTo>
                    <a:pt x="132113" y="313688"/>
                  </a:lnTo>
                  <a:lnTo>
                    <a:pt x="129539" y="348614"/>
                  </a:lnTo>
                  <a:lnTo>
                    <a:pt x="129825" y="360313"/>
                  </a:lnTo>
                  <a:lnTo>
                    <a:pt x="136678" y="406488"/>
                  </a:lnTo>
                  <a:lnTo>
                    <a:pt x="152407" y="450439"/>
                  </a:lnTo>
                  <a:lnTo>
                    <a:pt x="176408" y="490477"/>
                  </a:lnTo>
                  <a:lnTo>
                    <a:pt x="207759" y="525064"/>
                  </a:lnTo>
                  <a:lnTo>
                    <a:pt x="245255" y="552869"/>
                  </a:lnTo>
                  <a:lnTo>
                    <a:pt x="287455" y="572825"/>
                  </a:lnTo>
                  <a:lnTo>
                    <a:pt x="332738" y="584166"/>
                  </a:lnTo>
                  <a:lnTo>
                    <a:pt x="367664" y="586739"/>
                  </a:lnTo>
                  <a:lnTo>
                    <a:pt x="737615" y="586739"/>
                  </a:lnTo>
                  <a:lnTo>
                    <a:pt x="737615" y="729614"/>
                  </a:lnTo>
                  <a:close/>
                </a:path>
                <a:path w="737870" h="729614">
                  <a:moveTo>
                    <a:pt x="737615" y="586739"/>
                  </a:moveTo>
                  <a:lnTo>
                    <a:pt x="367664" y="586739"/>
                  </a:lnTo>
                  <a:lnTo>
                    <a:pt x="379363" y="586454"/>
                  </a:lnTo>
                  <a:lnTo>
                    <a:pt x="391005" y="585596"/>
                  </a:lnTo>
                  <a:lnTo>
                    <a:pt x="436789" y="576488"/>
                  </a:lnTo>
                  <a:lnTo>
                    <a:pt x="479917" y="558624"/>
                  </a:lnTo>
                  <a:lnTo>
                    <a:pt x="518731" y="532689"/>
                  </a:lnTo>
                  <a:lnTo>
                    <a:pt x="551740" y="499681"/>
                  </a:lnTo>
                  <a:lnTo>
                    <a:pt x="577674" y="460866"/>
                  </a:lnTo>
                  <a:lnTo>
                    <a:pt x="595538" y="417739"/>
                  </a:lnTo>
                  <a:lnTo>
                    <a:pt x="604645" y="371955"/>
                  </a:lnTo>
                  <a:lnTo>
                    <a:pt x="605789" y="348614"/>
                  </a:lnTo>
                  <a:lnTo>
                    <a:pt x="605503" y="336916"/>
                  </a:lnTo>
                  <a:lnTo>
                    <a:pt x="598651" y="290741"/>
                  </a:lnTo>
                  <a:lnTo>
                    <a:pt x="582922" y="246789"/>
                  </a:lnTo>
                  <a:lnTo>
                    <a:pt x="558921" y="206751"/>
                  </a:lnTo>
                  <a:lnTo>
                    <a:pt x="527570" y="172165"/>
                  </a:lnTo>
                  <a:lnTo>
                    <a:pt x="490074" y="144359"/>
                  </a:lnTo>
                  <a:lnTo>
                    <a:pt x="447873" y="124403"/>
                  </a:lnTo>
                  <a:lnTo>
                    <a:pt x="402591" y="113063"/>
                  </a:lnTo>
                  <a:lnTo>
                    <a:pt x="367664" y="110489"/>
                  </a:lnTo>
                  <a:lnTo>
                    <a:pt x="737615" y="110489"/>
                  </a:lnTo>
                  <a:lnTo>
                    <a:pt x="737615" y="58673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33699" y="3524250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7"/>
                  </a:lnTo>
                  <a:lnTo>
                    <a:pt x="184020" y="470152"/>
                  </a:lnTo>
                  <a:lnTo>
                    <a:pt x="139793" y="455139"/>
                  </a:lnTo>
                  <a:lnTo>
                    <a:pt x="99345" y="431785"/>
                  </a:lnTo>
                  <a:lnTo>
                    <a:pt x="64230" y="400990"/>
                  </a:lnTo>
                  <a:lnTo>
                    <a:pt x="35798" y="363935"/>
                  </a:lnTo>
                  <a:lnTo>
                    <a:pt x="15141" y="322046"/>
                  </a:lnTo>
                  <a:lnTo>
                    <a:pt x="3054" y="276931"/>
                  </a:lnTo>
                  <a:lnTo>
                    <a:pt x="0" y="245923"/>
                  </a:lnTo>
                  <a:lnTo>
                    <a:pt x="0" y="230326"/>
                  </a:lnTo>
                  <a:lnTo>
                    <a:pt x="6096" y="184020"/>
                  </a:lnTo>
                  <a:lnTo>
                    <a:pt x="21110" y="139793"/>
                  </a:lnTo>
                  <a:lnTo>
                    <a:pt x="44464" y="99345"/>
                  </a:lnTo>
                  <a:lnTo>
                    <a:pt x="75259" y="64230"/>
                  </a:lnTo>
                  <a:lnTo>
                    <a:pt x="112314" y="35798"/>
                  </a:lnTo>
                  <a:lnTo>
                    <a:pt x="154203" y="15141"/>
                  </a:lnTo>
                  <a:lnTo>
                    <a:pt x="199318" y="3054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6"/>
                  </a:lnTo>
                  <a:lnTo>
                    <a:pt x="336456" y="21110"/>
                  </a:lnTo>
                  <a:lnTo>
                    <a:pt x="376904" y="44464"/>
                  </a:lnTo>
                  <a:lnTo>
                    <a:pt x="412019" y="75259"/>
                  </a:lnTo>
                  <a:lnTo>
                    <a:pt x="440451" y="112314"/>
                  </a:lnTo>
                  <a:lnTo>
                    <a:pt x="461108" y="154203"/>
                  </a:lnTo>
                  <a:lnTo>
                    <a:pt x="473195" y="199318"/>
                  </a:lnTo>
                  <a:lnTo>
                    <a:pt x="476249" y="230326"/>
                  </a:lnTo>
                  <a:lnTo>
                    <a:pt x="476249" y="238124"/>
                  </a:lnTo>
                  <a:lnTo>
                    <a:pt x="476249" y="245923"/>
                  </a:lnTo>
                  <a:lnTo>
                    <a:pt x="470152" y="292229"/>
                  </a:lnTo>
                  <a:lnTo>
                    <a:pt x="455139" y="336456"/>
                  </a:lnTo>
                  <a:lnTo>
                    <a:pt x="431785" y="376904"/>
                  </a:lnTo>
                  <a:lnTo>
                    <a:pt x="400990" y="412019"/>
                  </a:lnTo>
                  <a:lnTo>
                    <a:pt x="363935" y="440451"/>
                  </a:lnTo>
                  <a:lnTo>
                    <a:pt x="322046" y="461108"/>
                  </a:lnTo>
                  <a:lnTo>
                    <a:pt x="276931" y="473195"/>
                  </a:lnTo>
                  <a:lnTo>
                    <a:pt x="253703" y="475867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082924" y="3602037"/>
            <a:ext cx="16827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245" dirty="0">
                <a:solidFill>
                  <a:srgbClr val="E74B3C"/>
                </a:solidFill>
                <a:latin typeface="BIZ UDPGothic"/>
                <a:cs typeface="BIZ UDPGothic"/>
              </a:rPr>
              <a:t>▶</a:t>
            </a:r>
            <a:endParaRPr sz="1650">
              <a:latin typeface="BIZ UDPGothic"/>
              <a:cs typeface="BIZ UDPGothic"/>
            </a:endParaRPr>
          </a:p>
        </p:txBody>
      </p:sp>
      <p:pic>
        <p:nvPicPr>
          <p:cNvPr id="59" name="object 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2949" y="3838574"/>
            <a:ext cx="4848224" cy="30479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806449" y="3896740"/>
            <a:ext cx="151193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-80" dirty="0">
                <a:solidFill>
                  <a:srgbClr val="FFFFFF"/>
                </a:solidFill>
                <a:latin typeface="BIZ UDPGothic"/>
                <a:cs typeface="BIZ UDPGothic"/>
              </a:rPr>
              <a:t>最新ラーニングデザイン動向</a:t>
            </a:r>
            <a:endParaRPr sz="1000">
              <a:latin typeface="BIZ UDPGothic"/>
              <a:cs typeface="BIZ UDPGothic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42949" y="5029199"/>
            <a:ext cx="4848225" cy="762000"/>
            <a:chOff x="742949" y="5029199"/>
            <a:chExt cx="4848225" cy="762000"/>
          </a:xfrm>
        </p:grpSpPr>
        <p:sp>
          <p:nvSpPr>
            <p:cNvPr id="62" name="object 62"/>
            <p:cNvSpPr/>
            <p:nvPr/>
          </p:nvSpPr>
          <p:spPr>
            <a:xfrm>
              <a:off x="742949" y="5029199"/>
              <a:ext cx="4848225" cy="762000"/>
            </a:xfrm>
            <a:custGeom>
              <a:avLst/>
              <a:gdLst/>
              <a:ahLst/>
              <a:cxnLst/>
              <a:rect l="l" t="t" r="r" b="b"/>
              <a:pathLst>
                <a:path w="4848225" h="762000">
                  <a:moveTo>
                    <a:pt x="4777027" y="761999"/>
                  </a:moveTo>
                  <a:lnTo>
                    <a:pt x="71196" y="761999"/>
                  </a:lnTo>
                  <a:lnTo>
                    <a:pt x="66241" y="761511"/>
                  </a:lnTo>
                  <a:lnTo>
                    <a:pt x="29705" y="746377"/>
                  </a:lnTo>
                  <a:lnTo>
                    <a:pt x="3885" y="710337"/>
                  </a:lnTo>
                  <a:lnTo>
                    <a:pt x="0" y="690803"/>
                  </a:lnTo>
                  <a:lnTo>
                    <a:pt x="0" y="685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2" y="3885"/>
                  </a:lnTo>
                  <a:lnTo>
                    <a:pt x="71196" y="0"/>
                  </a:lnTo>
                  <a:lnTo>
                    <a:pt x="4777027" y="0"/>
                  </a:lnTo>
                  <a:lnTo>
                    <a:pt x="4818518" y="15621"/>
                  </a:lnTo>
                  <a:lnTo>
                    <a:pt x="4844337" y="51661"/>
                  </a:lnTo>
                  <a:lnTo>
                    <a:pt x="4848224" y="71196"/>
                  </a:lnTo>
                  <a:lnTo>
                    <a:pt x="4848224" y="690803"/>
                  </a:lnTo>
                  <a:lnTo>
                    <a:pt x="4832601" y="732293"/>
                  </a:lnTo>
                  <a:lnTo>
                    <a:pt x="4796561" y="758112"/>
                  </a:lnTo>
                  <a:lnTo>
                    <a:pt x="4781982" y="761511"/>
                  </a:lnTo>
                  <a:lnTo>
                    <a:pt x="4777027" y="7619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943473" y="5124449"/>
              <a:ext cx="552450" cy="247650"/>
            </a:xfrm>
            <a:custGeom>
              <a:avLst/>
              <a:gdLst/>
              <a:ahLst/>
              <a:cxnLst/>
              <a:rect l="l" t="t" r="r" b="b"/>
              <a:pathLst>
                <a:path w="552450" h="247650">
                  <a:moveTo>
                    <a:pt x="519402" y="247649"/>
                  </a:moveTo>
                  <a:lnTo>
                    <a:pt x="33047" y="247649"/>
                  </a:lnTo>
                  <a:lnTo>
                    <a:pt x="28187" y="246682"/>
                  </a:lnTo>
                  <a:lnTo>
                    <a:pt x="966" y="219462"/>
                  </a:lnTo>
                  <a:lnTo>
                    <a:pt x="0" y="214602"/>
                  </a:lnTo>
                  <a:lnTo>
                    <a:pt x="0" y="20954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19402" y="0"/>
                  </a:lnTo>
                  <a:lnTo>
                    <a:pt x="551482" y="28186"/>
                  </a:lnTo>
                  <a:lnTo>
                    <a:pt x="552449" y="33047"/>
                  </a:lnTo>
                  <a:lnTo>
                    <a:pt x="552449" y="214602"/>
                  </a:lnTo>
                  <a:lnTo>
                    <a:pt x="524262" y="246682"/>
                  </a:lnTo>
                  <a:lnTo>
                    <a:pt x="519402" y="247649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011588" y="5154612"/>
            <a:ext cx="42100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350" dirty="0">
                <a:solidFill>
                  <a:srgbClr val="FFFFFF"/>
                </a:solidFill>
                <a:latin typeface="Arial Black"/>
                <a:cs typeface="Arial Black"/>
              </a:rPr>
              <a:t></a:t>
            </a:r>
            <a:r>
              <a:rPr sz="1000" spc="-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50" spc="-75" dirty="0">
                <a:solidFill>
                  <a:srgbClr val="FFFFFF"/>
                </a:solidFill>
                <a:latin typeface="Trebuchet MS"/>
                <a:cs typeface="Trebuchet MS"/>
              </a:rPr>
              <a:t>LIVE</a:t>
            </a:r>
            <a:endParaRPr sz="95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804159" y="5059679"/>
            <a:ext cx="737870" cy="731520"/>
            <a:chOff x="2804159" y="5059679"/>
            <a:chExt cx="737870" cy="731520"/>
          </a:xfrm>
        </p:grpSpPr>
        <p:sp>
          <p:nvSpPr>
            <p:cNvPr id="66" name="object 66"/>
            <p:cNvSpPr/>
            <p:nvPr/>
          </p:nvSpPr>
          <p:spPr>
            <a:xfrm>
              <a:off x="2804159" y="5059679"/>
              <a:ext cx="737870" cy="731520"/>
            </a:xfrm>
            <a:custGeom>
              <a:avLst/>
              <a:gdLst/>
              <a:ahLst/>
              <a:cxnLst/>
              <a:rect l="l" t="t" r="r" b="b"/>
              <a:pathLst>
                <a:path w="737870" h="731520">
                  <a:moveTo>
                    <a:pt x="737615" y="731519"/>
                  </a:moveTo>
                  <a:lnTo>
                    <a:pt x="0" y="731519"/>
                  </a:lnTo>
                  <a:lnTo>
                    <a:pt x="0" y="0"/>
                  </a:lnTo>
                  <a:lnTo>
                    <a:pt x="737615" y="0"/>
                  </a:lnTo>
                  <a:lnTo>
                    <a:pt x="737615" y="112394"/>
                  </a:lnTo>
                  <a:lnTo>
                    <a:pt x="367664" y="112394"/>
                  </a:lnTo>
                  <a:lnTo>
                    <a:pt x="355966" y="112680"/>
                  </a:lnTo>
                  <a:lnTo>
                    <a:pt x="309791" y="119532"/>
                  </a:lnTo>
                  <a:lnTo>
                    <a:pt x="265839" y="135261"/>
                  </a:lnTo>
                  <a:lnTo>
                    <a:pt x="225801" y="159263"/>
                  </a:lnTo>
                  <a:lnTo>
                    <a:pt x="191215" y="190614"/>
                  </a:lnTo>
                  <a:lnTo>
                    <a:pt x="163409" y="228109"/>
                  </a:lnTo>
                  <a:lnTo>
                    <a:pt x="143453" y="270310"/>
                  </a:lnTo>
                  <a:lnTo>
                    <a:pt x="132113" y="315593"/>
                  </a:lnTo>
                  <a:lnTo>
                    <a:pt x="129539" y="350519"/>
                  </a:lnTo>
                  <a:lnTo>
                    <a:pt x="129825" y="362218"/>
                  </a:lnTo>
                  <a:lnTo>
                    <a:pt x="136678" y="408393"/>
                  </a:lnTo>
                  <a:lnTo>
                    <a:pt x="152407" y="452344"/>
                  </a:lnTo>
                  <a:lnTo>
                    <a:pt x="176408" y="492382"/>
                  </a:lnTo>
                  <a:lnTo>
                    <a:pt x="207759" y="526969"/>
                  </a:lnTo>
                  <a:lnTo>
                    <a:pt x="245255" y="554774"/>
                  </a:lnTo>
                  <a:lnTo>
                    <a:pt x="287455" y="574730"/>
                  </a:lnTo>
                  <a:lnTo>
                    <a:pt x="332738" y="586070"/>
                  </a:lnTo>
                  <a:lnTo>
                    <a:pt x="367664" y="588644"/>
                  </a:lnTo>
                  <a:lnTo>
                    <a:pt x="737615" y="588644"/>
                  </a:lnTo>
                  <a:lnTo>
                    <a:pt x="737615" y="731519"/>
                  </a:lnTo>
                  <a:close/>
                </a:path>
                <a:path w="737870" h="731520">
                  <a:moveTo>
                    <a:pt x="737615" y="588644"/>
                  </a:moveTo>
                  <a:lnTo>
                    <a:pt x="367664" y="588644"/>
                  </a:lnTo>
                  <a:lnTo>
                    <a:pt x="379363" y="588358"/>
                  </a:lnTo>
                  <a:lnTo>
                    <a:pt x="391005" y="587500"/>
                  </a:lnTo>
                  <a:lnTo>
                    <a:pt x="436789" y="578393"/>
                  </a:lnTo>
                  <a:lnTo>
                    <a:pt x="479917" y="560529"/>
                  </a:lnTo>
                  <a:lnTo>
                    <a:pt x="518731" y="534594"/>
                  </a:lnTo>
                  <a:lnTo>
                    <a:pt x="551740" y="501585"/>
                  </a:lnTo>
                  <a:lnTo>
                    <a:pt x="577674" y="462771"/>
                  </a:lnTo>
                  <a:lnTo>
                    <a:pt x="595538" y="419644"/>
                  </a:lnTo>
                  <a:lnTo>
                    <a:pt x="604645" y="373860"/>
                  </a:lnTo>
                  <a:lnTo>
                    <a:pt x="605789" y="350519"/>
                  </a:lnTo>
                  <a:lnTo>
                    <a:pt x="605503" y="338821"/>
                  </a:lnTo>
                  <a:lnTo>
                    <a:pt x="598651" y="292645"/>
                  </a:lnTo>
                  <a:lnTo>
                    <a:pt x="582922" y="248694"/>
                  </a:lnTo>
                  <a:lnTo>
                    <a:pt x="558921" y="208656"/>
                  </a:lnTo>
                  <a:lnTo>
                    <a:pt x="527570" y="174070"/>
                  </a:lnTo>
                  <a:lnTo>
                    <a:pt x="490074" y="146264"/>
                  </a:lnTo>
                  <a:lnTo>
                    <a:pt x="447873" y="126308"/>
                  </a:lnTo>
                  <a:lnTo>
                    <a:pt x="402591" y="114968"/>
                  </a:lnTo>
                  <a:lnTo>
                    <a:pt x="367664" y="112394"/>
                  </a:lnTo>
                  <a:lnTo>
                    <a:pt x="737615" y="112394"/>
                  </a:lnTo>
                  <a:lnTo>
                    <a:pt x="737615" y="58864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933699" y="5172074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7"/>
                  </a:lnTo>
                  <a:lnTo>
                    <a:pt x="184020" y="470152"/>
                  </a:lnTo>
                  <a:lnTo>
                    <a:pt x="139793" y="455139"/>
                  </a:lnTo>
                  <a:lnTo>
                    <a:pt x="99345" y="431785"/>
                  </a:lnTo>
                  <a:lnTo>
                    <a:pt x="64230" y="400990"/>
                  </a:lnTo>
                  <a:lnTo>
                    <a:pt x="35798" y="363935"/>
                  </a:lnTo>
                  <a:lnTo>
                    <a:pt x="15141" y="322046"/>
                  </a:lnTo>
                  <a:lnTo>
                    <a:pt x="3054" y="276931"/>
                  </a:lnTo>
                  <a:lnTo>
                    <a:pt x="0" y="245923"/>
                  </a:lnTo>
                  <a:lnTo>
                    <a:pt x="0" y="230326"/>
                  </a:lnTo>
                  <a:lnTo>
                    <a:pt x="6096" y="184020"/>
                  </a:lnTo>
                  <a:lnTo>
                    <a:pt x="21110" y="139793"/>
                  </a:lnTo>
                  <a:lnTo>
                    <a:pt x="44464" y="99345"/>
                  </a:lnTo>
                  <a:lnTo>
                    <a:pt x="75259" y="64230"/>
                  </a:lnTo>
                  <a:lnTo>
                    <a:pt x="112314" y="35798"/>
                  </a:lnTo>
                  <a:lnTo>
                    <a:pt x="154203" y="15141"/>
                  </a:lnTo>
                  <a:lnTo>
                    <a:pt x="199318" y="3054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6"/>
                  </a:lnTo>
                  <a:lnTo>
                    <a:pt x="336456" y="21110"/>
                  </a:lnTo>
                  <a:lnTo>
                    <a:pt x="376904" y="44464"/>
                  </a:lnTo>
                  <a:lnTo>
                    <a:pt x="412019" y="75259"/>
                  </a:lnTo>
                  <a:lnTo>
                    <a:pt x="440451" y="112314"/>
                  </a:lnTo>
                  <a:lnTo>
                    <a:pt x="461108" y="154203"/>
                  </a:lnTo>
                  <a:lnTo>
                    <a:pt x="473195" y="199318"/>
                  </a:lnTo>
                  <a:lnTo>
                    <a:pt x="476249" y="230326"/>
                  </a:lnTo>
                  <a:lnTo>
                    <a:pt x="476249" y="238124"/>
                  </a:lnTo>
                  <a:lnTo>
                    <a:pt x="476249" y="245923"/>
                  </a:lnTo>
                  <a:lnTo>
                    <a:pt x="470152" y="292229"/>
                  </a:lnTo>
                  <a:lnTo>
                    <a:pt x="455139" y="336456"/>
                  </a:lnTo>
                  <a:lnTo>
                    <a:pt x="431785" y="376904"/>
                  </a:lnTo>
                  <a:lnTo>
                    <a:pt x="400990" y="412019"/>
                  </a:lnTo>
                  <a:lnTo>
                    <a:pt x="363935" y="440451"/>
                  </a:lnTo>
                  <a:lnTo>
                    <a:pt x="322046" y="461108"/>
                  </a:lnTo>
                  <a:lnTo>
                    <a:pt x="276931" y="473195"/>
                  </a:lnTo>
                  <a:lnTo>
                    <a:pt x="253703" y="475867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082924" y="5249862"/>
            <a:ext cx="16827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245" dirty="0">
                <a:solidFill>
                  <a:srgbClr val="E74B3C"/>
                </a:solidFill>
                <a:latin typeface="BIZ UDPGothic"/>
                <a:cs typeface="BIZ UDPGothic"/>
              </a:rPr>
              <a:t>▶</a:t>
            </a:r>
            <a:endParaRPr sz="1650">
              <a:latin typeface="BIZ UDPGothic"/>
              <a:cs typeface="BIZ UDPGothic"/>
            </a:endParaRPr>
          </a:p>
        </p:txBody>
      </p:sp>
      <p:pic>
        <p:nvPicPr>
          <p:cNvPr id="69" name="object 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2949" y="5486399"/>
            <a:ext cx="4848224" cy="304799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806449" y="5544565"/>
            <a:ext cx="184658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-65" dirty="0">
                <a:solidFill>
                  <a:srgbClr val="FFFFFF"/>
                </a:solidFill>
                <a:latin typeface="BIZ UDPGothic"/>
                <a:cs typeface="BIZ UDPGothic"/>
              </a:rPr>
              <a:t>ブレンディッドラーニング成功事例</a:t>
            </a:r>
            <a:endParaRPr sz="1000">
              <a:latin typeface="BIZ UDPGothic"/>
              <a:cs typeface="BIZ UDPGothic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457949" y="4419599"/>
            <a:ext cx="5181600" cy="1219200"/>
            <a:chOff x="6457949" y="4419599"/>
            <a:chExt cx="5181600" cy="1219200"/>
          </a:xfrm>
        </p:grpSpPr>
        <p:sp>
          <p:nvSpPr>
            <p:cNvPr id="72" name="object 72"/>
            <p:cNvSpPr/>
            <p:nvPr/>
          </p:nvSpPr>
          <p:spPr>
            <a:xfrm>
              <a:off x="6457949" y="4419599"/>
              <a:ext cx="5181600" cy="1219200"/>
            </a:xfrm>
            <a:custGeom>
              <a:avLst/>
              <a:gdLst/>
              <a:ahLst/>
              <a:cxnLst/>
              <a:rect l="l" t="t" r="r" b="b"/>
              <a:pathLst>
                <a:path w="5181600" h="1219200">
                  <a:moveTo>
                    <a:pt x="5110402" y="1219199"/>
                  </a:moveTo>
                  <a:lnTo>
                    <a:pt x="71196" y="1219199"/>
                  </a:lnTo>
                  <a:lnTo>
                    <a:pt x="66241" y="1218711"/>
                  </a:lnTo>
                  <a:lnTo>
                    <a:pt x="29705" y="1203577"/>
                  </a:lnTo>
                  <a:lnTo>
                    <a:pt x="3885" y="1167537"/>
                  </a:lnTo>
                  <a:lnTo>
                    <a:pt x="0" y="1148003"/>
                  </a:lnTo>
                  <a:lnTo>
                    <a:pt x="0" y="1142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110402" y="0"/>
                  </a:lnTo>
                  <a:lnTo>
                    <a:pt x="5151892" y="15621"/>
                  </a:lnTo>
                  <a:lnTo>
                    <a:pt x="5177712" y="51661"/>
                  </a:lnTo>
                  <a:lnTo>
                    <a:pt x="5181598" y="71196"/>
                  </a:lnTo>
                  <a:lnTo>
                    <a:pt x="5181598" y="1148003"/>
                  </a:lnTo>
                  <a:lnTo>
                    <a:pt x="5165976" y="1189493"/>
                  </a:lnTo>
                  <a:lnTo>
                    <a:pt x="5129936" y="1215312"/>
                  </a:lnTo>
                  <a:lnTo>
                    <a:pt x="5115357" y="1218711"/>
                  </a:lnTo>
                  <a:lnTo>
                    <a:pt x="5110402" y="12191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457949" y="4419599"/>
              <a:ext cx="5181600" cy="1219200"/>
            </a:xfrm>
            <a:custGeom>
              <a:avLst/>
              <a:gdLst/>
              <a:ahLst/>
              <a:cxnLst/>
              <a:rect l="l" t="t" r="r" b="b"/>
              <a:pathLst>
                <a:path w="5181600" h="1219200">
                  <a:moveTo>
                    <a:pt x="5105399" y="1219199"/>
                  </a:moveTo>
                  <a:lnTo>
                    <a:pt x="76199" y="1219199"/>
                  </a:lnTo>
                  <a:lnTo>
                    <a:pt x="68693" y="1218837"/>
                  </a:lnTo>
                  <a:lnTo>
                    <a:pt x="27882" y="1201932"/>
                  </a:lnTo>
                  <a:lnTo>
                    <a:pt x="3261" y="1165085"/>
                  </a:lnTo>
                  <a:lnTo>
                    <a:pt x="0" y="1142999"/>
                  </a:lnTo>
                  <a:lnTo>
                    <a:pt x="0" y="76199"/>
                  </a:lnTo>
                  <a:lnTo>
                    <a:pt x="12829" y="33856"/>
                  </a:lnTo>
                  <a:lnTo>
                    <a:pt x="47037" y="5800"/>
                  </a:lnTo>
                  <a:lnTo>
                    <a:pt x="76199" y="0"/>
                  </a:lnTo>
                  <a:lnTo>
                    <a:pt x="5105399" y="0"/>
                  </a:lnTo>
                  <a:lnTo>
                    <a:pt x="5147740" y="12829"/>
                  </a:lnTo>
                  <a:lnTo>
                    <a:pt x="5175797" y="47038"/>
                  </a:lnTo>
                  <a:lnTo>
                    <a:pt x="5181599" y="76199"/>
                  </a:lnTo>
                  <a:lnTo>
                    <a:pt x="5181599" y="1142999"/>
                  </a:lnTo>
                  <a:lnTo>
                    <a:pt x="5168767" y="1185341"/>
                  </a:lnTo>
                  <a:lnTo>
                    <a:pt x="5134558" y="1213399"/>
                  </a:lnTo>
                  <a:lnTo>
                    <a:pt x="5105399" y="1219199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105637" y="4543424"/>
              <a:ext cx="3886200" cy="971550"/>
            </a:xfrm>
            <a:custGeom>
              <a:avLst/>
              <a:gdLst/>
              <a:ahLst/>
              <a:cxnLst/>
              <a:rect l="l" t="t" r="r" b="b"/>
              <a:pathLst>
                <a:path w="3886200" h="971550">
                  <a:moveTo>
                    <a:pt x="3886200" y="71208"/>
                  </a:moveTo>
                  <a:lnTo>
                    <a:pt x="3870579" y="29705"/>
                  </a:lnTo>
                  <a:lnTo>
                    <a:pt x="3834536" y="3886"/>
                  </a:lnTo>
                  <a:lnTo>
                    <a:pt x="3815003" y="0"/>
                  </a:lnTo>
                  <a:lnTo>
                    <a:pt x="71196" y="0"/>
                  </a:lnTo>
                  <a:lnTo>
                    <a:pt x="29705" y="15633"/>
                  </a:lnTo>
                  <a:lnTo>
                    <a:pt x="3886" y="51663"/>
                  </a:lnTo>
                  <a:lnTo>
                    <a:pt x="0" y="71208"/>
                  </a:lnTo>
                  <a:lnTo>
                    <a:pt x="0" y="895350"/>
                  </a:lnTo>
                  <a:lnTo>
                    <a:pt x="0" y="900353"/>
                  </a:lnTo>
                  <a:lnTo>
                    <a:pt x="15621" y="941844"/>
                  </a:lnTo>
                  <a:lnTo>
                    <a:pt x="51663" y="967663"/>
                  </a:lnTo>
                  <a:lnTo>
                    <a:pt x="71196" y="971550"/>
                  </a:lnTo>
                  <a:lnTo>
                    <a:pt x="3815003" y="971550"/>
                  </a:lnTo>
                  <a:lnTo>
                    <a:pt x="3856494" y="955929"/>
                  </a:lnTo>
                  <a:lnTo>
                    <a:pt x="3882313" y="919899"/>
                  </a:lnTo>
                  <a:lnTo>
                    <a:pt x="3886200" y="900353"/>
                  </a:lnTo>
                  <a:lnTo>
                    <a:pt x="3886200" y="71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262811" y="5005386"/>
              <a:ext cx="2619375" cy="352425"/>
            </a:xfrm>
            <a:custGeom>
              <a:avLst/>
              <a:gdLst/>
              <a:ahLst/>
              <a:cxnLst/>
              <a:rect l="l" t="t" r="r" b="b"/>
              <a:pathLst>
                <a:path w="2619375" h="352425">
                  <a:moveTo>
                    <a:pt x="0" y="2809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1" y="57499"/>
                  </a:lnTo>
                  <a:lnTo>
                    <a:pt x="2287" y="52899"/>
                  </a:lnTo>
                  <a:lnTo>
                    <a:pt x="3642" y="48431"/>
                  </a:lnTo>
                  <a:lnTo>
                    <a:pt x="5436" y="44099"/>
                  </a:lnTo>
                  <a:lnTo>
                    <a:pt x="7231" y="39765"/>
                  </a:lnTo>
                  <a:lnTo>
                    <a:pt x="9432" y="35648"/>
                  </a:lnTo>
                  <a:lnTo>
                    <a:pt x="12038" y="31748"/>
                  </a:lnTo>
                  <a:lnTo>
                    <a:pt x="14645" y="27847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899" y="2288"/>
                  </a:lnTo>
                  <a:lnTo>
                    <a:pt x="57499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2619374" y="0"/>
                  </a:lnTo>
                  <a:lnTo>
                    <a:pt x="2619374" y="352424"/>
                  </a:lnTo>
                  <a:lnTo>
                    <a:pt x="71437" y="352424"/>
                  </a:lnTo>
                  <a:lnTo>
                    <a:pt x="31747" y="340384"/>
                  </a:lnTo>
                  <a:lnTo>
                    <a:pt x="27847" y="337778"/>
                  </a:lnTo>
                  <a:lnTo>
                    <a:pt x="24239" y="334817"/>
                  </a:lnTo>
                  <a:lnTo>
                    <a:pt x="20923" y="331501"/>
                  </a:lnTo>
                  <a:lnTo>
                    <a:pt x="17606" y="328184"/>
                  </a:lnTo>
                  <a:lnTo>
                    <a:pt x="457" y="290323"/>
                  </a:lnTo>
                  <a:lnTo>
                    <a:pt x="0" y="285678"/>
                  </a:lnTo>
                  <a:lnTo>
                    <a:pt x="0" y="280987"/>
                  </a:lnTo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7343775" y="5075364"/>
            <a:ext cx="134620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150" spc="-105" dirty="0">
                <a:solidFill>
                  <a:srgbClr val="9CA2AF"/>
                </a:solidFill>
                <a:latin typeface="SimSun"/>
                <a:cs typeface="SimSun"/>
              </a:rPr>
              <a:t>メールアドレスを入力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886948" y="5000624"/>
            <a:ext cx="952500" cy="361950"/>
          </a:xfrm>
          <a:custGeom>
            <a:avLst/>
            <a:gdLst/>
            <a:ahLst/>
            <a:cxnLst/>
            <a:rect l="l" t="t" r="r" b="b"/>
            <a:pathLst>
              <a:path w="952500" h="361950">
                <a:moveTo>
                  <a:pt x="881303" y="361949"/>
                </a:moveTo>
                <a:lnTo>
                  <a:pt x="0" y="361949"/>
                </a:lnTo>
                <a:lnTo>
                  <a:pt x="0" y="0"/>
                </a:lnTo>
                <a:lnTo>
                  <a:pt x="881303" y="0"/>
                </a:lnTo>
                <a:lnTo>
                  <a:pt x="922793" y="15621"/>
                </a:lnTo>
                <a:lnTo>
                  <a:pt x="948612" y="51661"/>
                </a:lnTo>
                <a:lnTo>
                  <a:pt x="952499" y="71196"/>
                </a:lnTo>
                <a:lnTo>
                  <a:pt x="952499" y="290753"/>
                </a:lnTo>
                <a:lnTo>
                  <a:pt x="936876" y="332243"/>
                </a:lnTo>
                <a:lnTo>
                  <a:pt x="900835" y="358063"/>
                </a:lnTo>
                <a:lnTo>
                  <a:pt x="881303" y="361949"/>
                </a:lnTo>
                <a:close/>
              </a:path>
            </a:pathLst>
          </a:custGeom>
          <a:solidFill>
            <a:srgbClr val="EF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9990930" y="5075364"/>
            <a:ext cx="74739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409" dirty="0">
                <a:solidFill>
                  <a:srgbClr val="FFFFFF"/>
                </a:solidFill>
                <a:latin typeface="Arial Black"/>
                <a:cs typeface="Arial Black"/>
              </a:rPr>
              <a:t></a:t>
            </a:r>
            <a:r>
              <a:rPr sz="1150" spc="-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50" b="1" spc="-200" dirty="0">
                <a:solidFill>
                  <a:srgbClr val="FFFFFF"/>
                </a:solidFill>
                <a:latin typeface="BIZ UDPGothic"/>
                <a:cs typeface="BIZ UDPGothic"/>
              </a:rPr>
              <a:t>視聴する</a:t>
            </a:r>
            <a:endParaRPr sz="1150">
              <a:latin typeface="BIZ UDPGothic"/>
              <a:cs typeface="BIZ UDPGothic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680703" y="4678679"/>
            <a:ext cx="737870" cy="737870"/>
            <a:chOff x="8680703" y="4678679"/>
            <a:chExt cx="737870" cy="737870"/>
          </a:xfrm>
        </p:grpSpPr>
        <p:sp>
          <p:nvSpPr>
            <p:cNvPr id="80" name="object 80"/>
            <p:cNvSpPr/>
            <p:nvPr/>
          </p:nvSpPr>
          <p:spPr>
            <a:xfrm>
              <a:off x="8680703" y="4678679"/>
              <a:ext cx="737870" cy="737870"/>
            </a:xfrm>
            <a:custGeom>
              <a:avLst/>
              <a:gdLst/>
              <a:ahLst/>
              <a:cxnLst/>
              <a:rect l="l" t="t" r="r" b="b"/>
              <a:pathLst>
                <a:path w="737870" h="737870">
                  <a:moveTo>
                    <a:pt x="737615" y="737615"/>
                  </a:moveTo>
                  <a:lnTo>
                    <a:pt x="0" y="737615"/>
                  </a:lnTo>
                  <a:lnTo>
                    <a:pt x="0" y="0"/>
                  </a:lnTo>
                  <a:lnTo>
                    <a:pt x="737615" y="0"/>
                  </a:lnTo>
                  <a:lnTo>
                    <a:pt x="737615" y="112394"/>
                  </a:lnTo>
                  <a:lnTo>
                    <a:pt x="368045" y="112394"/>
                  </a:lnTo>
                  <a:lnTo>
                    <a:pt x="356347" y="112680"/>
                  </a:lnTo>
                  <a:lnTo>
                    <a:pt x="310171" y="119533"/>
                  </a:lnTo>
                  <a:lnTo>
                    <a:pt x="266219" y="135261"/>
                  </a:lnTo>
                  <a:lnTo>
                    <a:pt x="226180" y="159263"/>
                  </a:lnTo>
                  <a:lnTo>
                    <a:pt x="191595" y="190614"/>
                  </a:lnTo>
                  <a:lnTo>
                    <a:pt x="163789" y="228109"/>
                  </a:lnTo>
                  <a:lnTo>
                    <a:pt x="143833" y="270310"/>
                  </a:lnTo>
                  <a:lnTo>
                    <a:pt x="132493" y="315593"/>
                  </a:lnTo>
                  <a:lnTo>
                    <a:pt x="129920" y="350519"/>
                  </a:lnTo>
                  <a:lnTo>
                    <a:pt x="130206" y="362218"/>
                  </a:lnTo>
                  <a:lnTo>
                    <a:pt x="137057" y="408393"/>
                  </a:lnTo>
                  <a:lnTo>
                    <a:pt x="152786" y="452344"/>
                  </a:lnTo>
                  <a:lnTo>
                    <a:pt x="176788" y="492382"/>
                  </a:lnTo>
                  <a:lnTo>
                    <a:pt x="208139" y="526969"/>
                  </a:lnTo>
                  <a:lnTo>
                    <a:pt x="245635" y="554774"/>
                  </a:lnTo>
                  <a:lnTo>
                    <a:pt x="287835" y="574730"/>
                  </a:lnTo>
                  <a:lnTo>
                    <a:pt x="333118" y="586070"/>
                  </a:lnTo>
                  <a:lnTo>
                    <a:pt x="368045" y="588644"/>
                  </a:lnTo>
                  <a:lnTo>
                    <a:pt x="737615" y="588644"/>
                  </a:lnTo>
                  <a:lnTo>
                    <a:pt x="737615" y="737615"/>
                  </a:lnTo>
                  <a:close/>
                </a:path>
                <a:path w="737870" h="737870">
                  <a:moveTo>
                    <a:pt x="737615" y="588644"/>
                  </a:moveTo>
                  <a:lnTo>
                    <a:pt x="368045" y="588644"/>
                  </a:lnTo>
                  <a:lnTo>
                    <a:pt x="379744" y="588358"/>
                  </a:lnTo>
                  <a:lnTo>
                    <a:pt x="391385" y="587500"/>
                  </a:lnTo>
                  <a:lnTo>
                    <a:pt x="437168" y="578393"/>
                  </a:lnTo>
                  <a:lnTo>
                    <a:pt x="480295" y="560529"/>
                  </a:lnTo>
                  <a:lnTo>
                    <a:pt x="519110" y="534594"/>
                  </a:lnTo>
                  <a:lnTo>
                    <a:pt x="552119" y="501585"/>
                  </a:lnTo>
                  <a:lnTo>
                    <a:pt x="578054" y="462771"/>
                  </a:lnTo>
                  <a:lnTo>
                    <a:pt x="595919" y="419644"/>
                  </a:lnTo>
                  <a:lnTo>
                    <a:pt x="605026" y="373860"/>
                  </a:lnTo>
                  <a:lnTo>
                    <a:pt x="606170" y="350519"/>
                  </a:lnTo>
                  <a:lnTo>
                    <a:pt x="605884" y="338821"/>
                  </a:lnTo>
                  <a:lnTo>
                    <a:pt x="599032" y="292645"/>
                  </a:lnTo>
                  <a:lnTo>
                    <a:pt x="583302" y="248694"/>
                  </a:lnTo>
                  <a:lnTo>
                    <a:pt x="559300" y="208656"/>
                  </a:lnTo>
                  <a:lnTo>
                    <a:pt x="527950" y="174070"/>
                  </a:lnTo>
                  <a:lnTo>
                    <a:pt x="490453" y="146264"/>
                  </a:lnTo>
                  <a:lnTo>
                    <a:pt x="448253" y="126308"/>
                  </a:lnTo>
                  <a:lnTo>
                    <a:pt x="402971" y="114968"/>
                  </a:lnTo>
                  <a:lnTo>
                    <a:pt x="368045" y="112394"/>
                  </a:lnTo>
                  <a:lnTo>
                    <a:pt x="737615" y="112394"/>
                  </a:lnTo>
                  <a:lnTo>
                    <a:pt x="737615" y="58864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810624" y="4791074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7"/>
                  </a:lnTo>
                  <a:lnTo>
                    <a:pt x="184020" y="470152"/>
                  </a:lnTo>
                  <a:lnTo>
                    <a:pt x="139793" y="455139"/>
                  </a:lnTo>
                  <a:lnTo>
                    <a:pt x="99345" y="431785"/>
                  </a:lnTo>
                  <a:lnTo>
                    <a:pt x="64230" y="400990"/>
                  </a:lnTo>
                  <a:lnTo>
                    <a:pt x="35798" y="363935"/>
                  </a:lnTo>
                  <a:lnTo>
                    <a:pt x="15141" y="322046"/>
                  </a:lnTo>
                  <a:lnTo>
                    <a:pt x="3054" y="276931"/>
                  </a:lnTo>
                  <a:lnTo>
                    <a:pt x="0" y="245923"/>
                  </a:lnTo>
                  <a:lnTo>
                    <a:pt x="0" y="230326"/>
                  </a:lnTo>
                  <a:lnTo>
                    <a:pt x="6096" y="184020"/>
                  </a:lnTo>
                  <a:lnTo>
                    <a:pt x="21110" y="139793"/>
                  </a:lnTo>
                  <a:lnTo>
                    <a:pt x="44464" y="99345"/>
                  </a:lnTo>
                  <a:lnTo>
                    <a:pt x="75259" y="64230"/>
                  </a:lnTo>
                  <a:lnTo>
                    <a:pt x="112314" y="35798"/>
                  </a:lnTo>
                  <a:lnTo>
                    <a:pt x="154203" y="15141"/>
                  </a:lnTo>
                  <a:lnTo>
                    <a:pt x="199318" y="3054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6"/>
                  </a:lnTo>
                  <a:lnTo>
                    <a:pt x="336456" y="21110"/>
                  </a:lnTo>
                  <a:lnTo>
                    <a:pt x="376904" y="44464"/>
                  </a:lnTo>
                  <a:lnTo>
                    <a:pt x="412019" y="75259"/>
                  </a:lnTo>
                  <a:lnTo>
                    <a:pt x="440451" y="112314"/>
                  </a:lnTo>
                  <a:lnTo>
                    <a:pt x="461108" y="154203"/>
                  </a:lnTo>
                  <a:lnTo>
                    <a:pt x="473195" y="199318"/>
                  </a:lnTo>
                  <a:lnTo>
                    <a:pt x="476249" y="230326"/>
                  </a:lnTo>
                  <a:lnTo>
                    <a:pt x="476249" y="238124"/>
                  </a:lnTo>
                  <a:lnTo>
                    <a:pt x="476249" y="245923"/>
                  </a:lnTo>
                  <a:lnTo>
                    <a:pt x="470152" y="292229"/>
                  </a:lnTo>
                  <a:lnTo>
                    <a:pt x="455139" y="336456"/>
                  </a:lnTo>
                  <a:lnTo>
                    <a:pt x="431785" y="376904"/>
                  </a:lnTo>
                  <a:lnTo>
                    <a:pt x="400990" y="412019"/>
                  </a:lnTo>
                  <a:lnTo>
                    <a:pt x="363935" y="440451"/>
                  </a:lnTo>
                  <a:lnTo>
                    <a:pt x="322046" y="461108"/>
                  </a:lnTo>
                  <a:lnTo>
                    <a:pt x="276931" y="473195"/>
                  </a:lnTo>
                  <a:lnTo>
                    <a:pt x="253703" y="475867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197701" y="4691887"/>
            <a:ext cx="1701800" cy="459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525"/>
              </a:lnSpc>
              <a:spcBef>
                <a:spcPts val="105"/>
              </a:spcBef>
            </a:pPr>
            <a:r>
              <a:rPr sz="1350" b="1" spc="-155" dirty="0">
                <a:latin typeface="BIZ UDPGothic"/>
                <a:cs typeface="BIZ UDPGothic"/>
              </a:rPr>
              <a:t>特別動画を視聴するには</a:t>
            </a:r>
            <a:endParaRPr sz="1350">
              <a:latin typeface="BIZ UDPGothic"/>
              <a:cs typeface="BIZ UDPGothic"/>
            </a:endParaRPr>
          </a:p>
          <a:p>
            <a:pPr algn="ctr">
              <a:lnSpc>
                <a:spcPts val="1885"/>
              </a:lnSpc>
            </a:pPr>
            <a:r>
              <a:rPr sz="1650" b="1" spc="245" dirty="0">
                <a:solidFill>
                  <a:srgbClr val="E74B3C"/>
                </a:solidFill>
                <a:latin typeface="BIZ UDPGothic"/>
                <a:cs typeface="BIZ UDPGothic"/>
              </a:rPr>
              <a:t>▶</a:t>
            </a:r>
            <a:endParaRPr sz="1650">
              <a:latin typeface="BIZ UDPGothic"/>
              <a:cs typeface="BIZ UDPGothic"/>
            </a:endParaRPr>
          </a:p>
        </p:txBody>
      </p:sp>
      <p:pic>
        <p:nvPicPr>
          <p:cNvPr id="83" name="object 8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57949" y="5333999"/>
            <a:ext cx="5181600" cy="304799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6521450" y="5386178"/>
            <a:ext cx="1858010" cy="187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00" b="1" spc="60" dirty="0">
                <a:solidFill>
                  <a:srgbClr val="FFFFFF"/>
                </a:solidFill>
                <a:latin typeface="BIZ UDPGothic"/>
                <a:cs typeface="BIZ UDPGothic"/>
              </a:rPr>
              <a:t>【特別公開】</a:t>
            </a:r>
            <a:r>
              <a:rPr sz="1050" b="1" spc="-100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000" b="1" spc="-100" dirty="0">
                <a:solidFill>
                  <a:srgbClr val="FFFFFF"/>
                </a:solidFill>
                <a:latin typeface="BIZ UDPGothic"/>
                <a:cs typeface="BIZ UDPGothic"/>
              </a:rPr>
              <a:t>時代の研修設計</a:t>
            </a:r>
            <a:r>
              <a:rPr sz="1050" b="1" spc="-60" dirty="0">
                <a:solidFill>
                  <a:srgbClr val="FFFFFF"/>
                </a:solidFill>
                <a:latin typeface="Arial"/>
                <a:cs typeface="Arial"/>
              </a:rPr>
              <a:t>Tips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68299" y="7753298"/>
            <a:ext cx="385445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spc="-145" dirty="0">
                <a:solidFill>
                  <a:srgbClr val="1D6090"/>
                </a:solidFill>
                <a:latin typeface="SimSun"/>
                <a:cs typeface="SimSun"/>
              </a:rPr>
              <a:t>ブレンディッドラーニング基本講座：集客課題の分析と改善策</a:t>
            </a:r>
            <a:endParaRPr sz="1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8258175"/>
            <a:chOff x="0" y="0"/>
            <a:chExt cx="12192000" cy="8258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82581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5371" y="472439"/>
              <a:ext cx="3423285" cy="445134"/>
            </a:xfrm>
            <a:custGeom>
              <a:avLst/>
              <a:gdLst/>
              <a:ahLst/>
              <a:cxnLst/>
              <a:rect l="l" t="t" r="r" b="b"/>
              <a:pathLst>
                <a:path w="3423285" h="445134">
                  <a:moveTo>
                    <a:pt x="2215896" y="27432"/>
                  </a:moveTo>
                  <a:lnTo>
                    <a:pt x="0" y="27432"/>
                  </a:lnTo>
                  <a:lnTo>
                    <a:pt x="0" y="438912"/>
                  </a:lnTo>
                  <a:lnTo>
                    <a:pt x="2215896" y="438912"/>
                  </a:lnTo>
                  <a:lnTo>
                    <a:pt x="2215896" y="27432"/>
                  </a:lnTo>
                  <a:close/>
                </a:path>
                <a:path w="3423285" h="445134">
                  <a:moveTo>
                    <a:pt x="3422904" y="0"/>
                  </a:moveTo>
                  <a:lnTo>
                    <a:pt x="3038856" y="0"/>
                  </a:lnTo>
                  <a:lnTo>
                    <a:pt x="2980944" y="0"/>
                  </a:lnTo>
                  <a:lnTo>
                    <a:pt x="2599944" y="0"/>
                  </a:lnTo>
                  <a:lnTo>
                    <a:pt x="2599944" y="6096"/>
                  </a:lnTo>
                  <a:lnTo>
                    <a:pt x="2228088" y="6096"/>
                  </a:lnTo>
                  <a:lnTo>
                    <a:pt x="2228088" y="438912"/>
                  </a:lnTo>
                  <a:lnTo>
                    <a:pt x="2599944" y="438912"/>
                  </a:lnTo>
                  <a:lnTo>
                    <a:pt x="2599944" y="445008"/>
                  </a:lnTo>
                  <a:lnTo>
                    <a:pt x="3038856" y="445008"/>
                  </a:lnTo>
                  <a:lnTo>
                    <a:pt x="3038856" y="438912"/>
                  </a:lnTo>
                  <a:lnTo>
                    <a:pt x="3422904" y="438912"/>
                  </a:lnTo>
                  <a:lnTo>
                    <a:pt x="3422904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8299" y="385445"/>
            <a:ext cx="3431540" cy="5422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170" dirty="0">
                <a:latin typeface="BIZ UDPGothic"/>
                <a:cs typeface="BIZ UDPGothic"/>
              </a:rPr>
              <a:t>コミュニティ醸成策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79831" y="1018032"/>
            <a:ext cx="7068820" cy="7099300"/>
            <a:chOff x="179831" y="1018032"/>
            <a:chExt cx="7068820" cy="7099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31" y="1018032"/>
              <a:ext cx="7068311" cy="70987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1419224"/>
              <a:ext cx="666749" cy="6667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25487" y="1535112"/>
            <a:ext cx="358775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325" dirty="0">
                <a:solidFill>
                  <a:srgbClr val="FFFFFF"/>
                </a:solidFill>
                <a:latin typeface="Arial Black"/>
                <a:cs typeface="Arial Black"/>
              </a:rPr>
              <a:t>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7949" y="1653032"/>
            <a:ext cx="20828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95" dirty="0">
                <a:solidFill>
                  <a:srgbClr val="1C4ED8"/>
                </a:solidFill>
                <a:latin typeface="BIZ UDPGothic"/>
                <a:cs typeface="BIZ UDPGothic"/>
              </a:rPr>
              <a:t>共催イベントの活用</a:t>
            </a:r>
            <a:endParaRPr sz="2000">
              <a:latin typeface="BIZ UDPGothic"/>
              <a:cs typeface="BIZ UD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299" y="2501372"/>
            <a:ext cx="4559300" cy="4851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500" spc="-5" dirty="0">
                <a:solidFill>
                  <a:srgbClr val="1D40AF"/>
                </a:solidFill>
                <a:latin typeface="Arial Black"/>
                <a:cs typeface="Arial Black"/>
              </a:rPr>
              <a:t> </a:t>
            </a:r>
            <a:r>
              <a:rPr sz="1500" b="1" spc="-110" dirty="0">
                <a:solidFill>
                  <a:srgbClr val="1D40AF"/>
                </a:solidFill>
                <a:latin typeface="BIZ UDPGothic"/>
                <a:cs typeface="BIZ UDPGothic"/>
              </a:rPr>
              <a:t>業界パートナーとの共催</a:t>
            </a:r>
            <a:endParaRPr sz="150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50" spc="-110" dirty="0">
                <a:solidFill>
                  <a:srgbClr val="4A5462"/>
                </a:solidFill>
                <a:latin typeface="SimSun"/>
                <a:cs typeface="SimSun"/>
              </a:rPr>
              <a:t>関連企業や団体と協力し、オンラインイベント実施で他社顧客基盤にリーチ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199" y="3133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36086" y="457199"/>
                </a:moveTo>
                <a:lnTo>
                  <a:pt x="221113" y="457199"/>
                </a:lnTo>
                <a:lnTo>
                  <a:pt x="213644" y="456832"/>
                </a:lnTo>
                <a:lnTo>
                  <a:pt x="169405" y="449529"/>
                </a:lnTo>
                <a:lnTo>
                  <a:pt x="127441" y="433735"/>
                </a:lnTo>
                <a:lnTo>
                  <a:pt x="89365" y="410059"/>
                </a:lnTo>
                <a:lnTo>
                  <a:pt x="56639" y="379409"/>
                </a:lnTo>
                <a:lnTo>
                  <a:pt x="30522" y="342963"/>
                </a:lnTo>
                <a:lnTo>
                  <a:pt x="12016" y="302122"/>
                </a:lnTo>
                <a:lnTo>
                  <a:pt x="1834" y="258456"/>
                </a:lnTo>
                <a:lnTo>
                  <a:pt x="0" y="236086"/>
                </a:lnTo>
                <a:lnTo>
                  <a:pt x="0" y="221112"/>
                </a:lnTo>
                <a:lnTo>
                  <a:pt x="5853" y="176658"/>
                </a:lnTo>
                <a:lnTo>
                  <a:pt x="20266" y="134200"/>
                </a:lnTo>
                <a:lnTo>
                  <a:pt x="42685" y="95370"/>
                </a:lnTo>
                <a:lnTo>
                  <a:pt x="72249" y="61660"/>
                </a:lnTo>
                <a:lnTo>
                  <a:pt x="107821" y="34365"/>
                </a:lnTo>
                <a:lnTo>
                  <a:pt x="148035" y="14535"/>
                </a:lnTo>
                <a:lnTo>
                  <a:pt x="191345" y="2931"/>
                </a:lnTo>
                <a:lnTo>
                  <a:pt x="221113" y="0"/>
                </a:lnTo>
                <a:lnTo>
                  <a:pt x="236086" y="0"/>
                </a:lnTo>
                <a:lnTo>
                  <a:pt x="280540" y="5852"/>
                </a:lnTo>
                <a:lnTo>
                  <a:pt x="322998" y="20265"/>
                </a:lnTo>
                <a:lnTo>
                  <a:pt x="361828" y="42685"/>
                </a:lnTo>
                <a:lnTo>
                  <a:pt x="395538" y="72249"/>
                </a:lnTo>
                <a:lnTo>
                  <a:pt x="422833" y="107820"/>
                </a:lnTo>
                <a:lnTo>
                  <a:pt x="442663" y="148034"/>
                </a:lnTo>
                <a:lnTo>
                  <a:pt x="454268" y="191345"/>
                </a:lnTo>
                <a:lnTo>
                  <a:pt x="457199" y="221112"/>
                </a:lnTo>
                <a:lnTo>
                  <a:pt x="457199" y="228599"/>
                </a:lnTo>
                <a:lnTo>
                  <a:pt x="457199" y="236086"/>
                </a:lnTo>
                <a:lnTo>
                  <a:pt x="451346" y="280540"/>
                </a:lnTo>
                <a:lnTo>
                  <a:pt x="436933" y="322997"/>
                </a:lnTo>
                <a:lnTo>
                  <a:pt x="414514" y="361827"/>
                </a:lnTo>
                <a:lnTo>
                  <a:pt x="384950" y="395538"/>
                </a:lnTo>
                <a:lnTo>
                  <a:pt x="349378" y="422832"/>
                </a:lnTo>
                <a:lnTo>
                  <a:pt x="309164" y="442663"/>
                </a:lnTo>
                <a:lnTo>
                  <a:pt x="265854" y="454267"/>
                </a:lnTo>
                <a:lnTo>
                  <a:pt x="243555" y="456832"/>
                </a:lnTo>
                <a:lnTo>
                  <a:pt x="236086" y="457199"/>
                </a:lnTo>
                <a:close/>
              </a:path>
            </a:pathLst>
          </a:custGeom>
          <a:solidFill>
            <a:srgbClr val="BEDA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8850" y="3235324"/>
            <a:ext cx="21590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0" dirty="0">
                <a:solidFill>
                  <a:srgbClr val="1C4ED8"/>
                </a:solidFill>
                <a:latin typeface="Arial Black"/>
                <a:cs typeface="Arial Black"/>
              </a:rPr>
              <a:t>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96999" y="3157422"/>
            <a:ext cx="2228850" cy="40576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350" b="1" spc="-170" dirty="0">
                <a:latin typeface="BIZ UDPGothic"/>
                <a:cs typeface="BIZ UDPGothic"/>
              </a:rPr>
              <a:t>企業研修</a:t>
            </a:r>
            <a:r>
              <a:rPr sz="1300" b="1" spc="-85" dirty="0">
                <a:latin typeface="Cambria"/>
                <a:cs typeface="Cambria"/>
              </a:rPr>
              <a:t>DX</a:t>
            </a:r>
            <a:r>
              <a:rPr sz="1350" b="1" spc="-75" dirty="0">
                <a:latin typeface="BIZ UDPGothic"/>
                <a:cs typeface="BIZ UDPGothic"/>
              </a:rPr>
              <a:t>フォーラム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50" spc="-50" dirty="0">
                <a:latin typeface="Lucida Sans"/>
                <a:cs typeface="Lucida Sans"/>
              </a:rPr>
              <a:t>HR</a:t>
            </a:r>
            <a:r>
              <a:rPr sz="1000" spc="-120" dirty="0">
                <a:latin typeface="SimSun"/>
                <a:cs typeface="SimSun"/>
              </a:rPr>
              <a:t>系メディアと共催のオンラインイベント</a:t>
            </a:r>
            <a:endParaRPr sz="1000">
              <a:latin typeface="SimSun"/>
              <a:cs typeface="SimSu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1959" y="3947160"/>
            <a:ext cx="927100" cy="927100"/>
            <a:chOff x="441959" y="3947160"/>
            <a:chExt cx="927100" cy="927100"/>
          </a:xfrm>
        </p:grpSpPr>
        <p:sp>
          <p:nvSpPr>
            <p:cNvPr id="16" name="object 16"/>
            <p:cNvSpPr/>
            <p:nvPr/>
          </p:nvSpPr>
          <p:spPr>
            <a:xfrm>
              <a:off x="441959" y="394716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926591" y="926591"/>
                  </a:moveTo>
                  <a:lnTo>
                    <a:pt x="0" y="926591"/>
                  </a:lnTo>
                  <a:lnTo>
                    <a:pt x="0" y="0"/>
                  </a:lnTo>
                  <a:lnTo>
                    <a:pt x="926591" y="0"/>
                  </a:lnTo>
                  <a:lnTo>
                    <a:pt x="926591" y="91439"/>
                  </a:lnTo>
                  <a:lnTo>
                    <a:pt x="462914" y="91439"/>
                  </a:lnTo>
                  <a:lnTo>
                    <a:pt x="446537" y="91840"/>
                  </a:lnTo>
                  <a:lnTo>
                    <a:pt x="397876" y="97845"/>
                  </a:lnTo>
                  <a:lnTo>
                    <a:pt x="350622" y="110918"/>
                  </a:lnTo>
                  <a:lnTo>
                    <a:pt x="305761" y="130800"/>
                  </a:lnTo>
                  <a:lnTo>
                    <a:pt x="264306" y="157055"/>
                  </a:lnTo>
                  <a:lnTo>
                    <a:pt x="227183" y="189083"/>
                  </a:lnTo>
                  <a:lnTo>
                    <a:pt x="195155" y="226206"/>
                  </a:lnTo>
                  <a:lnTo>
                    <a:pt x="168901" y="267660"/>
                  </a:lnTo>
                  <a:lnTo>
                    <a:pt x="149018" y="312521"/>
                  </a:lnTo>
                  <a:lnTo>
                    <a:pt x="135945" y="359776"/>
                  </a:lnTo>
                  <a:lnTo>
                    <a:pt x="129940" y="408436"/>
                  </a:lnTo>
                  <a:lnTo>
                    <a:pt x="129539" y="424814"/>
                  </a:lnTo>
                  <a:lnTo>
                    <a:pt x="129940" y="441192"/>
                  </a:lnTo>
                  <a:lnTo>
                    <a:pt x="135945" y="489852"/>
                  </a:lnTo>
                  <a:lnTo>
                    <a:pt x="149018" y="537107"/>
                  </a:lnTo>
                  <a:lnTo>
                    <a:pt x="168901" y="581968"/>
                  </a:lnTo>
                  <a:lnTo>
                    <a:pt x="195155" y="623423"/>
                  </a:lnTo>
                  <a:lnTo>
                    <a:pt x="227183" y="660546"/>
                  </a:lnTo>
                  <a:lnTo>
                    <a:pt x="264306" y="692573"/>
                  </a:lnTo>
                  <a:lnTo>
                    <a:pt x="305761" y="718828"/>
                  </a:lnTo>
                  <a:lnTo>
                    <a:pt x="350623" y="738710"/>
                  </a:lnTo>
                  <a:lnTo>
                    <a:pt x="397878" y="751784"/>
                  </a:lnTo>
                  <a:lnTo>
                    <a:pt x="446537" y="757789"/>
                  </a:lnTo>
                  <a:lnTo>
                    <a:pt x="462914" y="758189"/>
                  </a:lnTo>
                  <a:lnTo>
                    <a:pt x="926591" y="758189"/>
                  </a:lnTo>
                  <a:lnTo>
                    <a:pt x="926591" y="926591"/>
                  </a:lnTo>
                  <a:close/>
                </a:path>
                <a:path w="927100" h="927100">
                  <a:moveTo>
                    <a:pt x="926591" y="758189"/>
                  </a:moveTo>
                  <a:lnTo>
                    <a:pt x="462914" y="758189"/>
                  </a:lnTo>
                  <a:lnTo>
                    <a:pt x="479292" y="757789"/>
                  </a:lnTo>
                  <a:lnTo>
                    <a:pt x="495591" y="756588"/>
                  </a:lnTo>
                  <a:lnTo>
                    <a:pt x="543938" y="748196"/>
                  </a:lnTo>
                  <a:lnTo>
                    <a:pt x="590491" y="732813"/>
                  </a:lnTo>
                  <a:lnTo>
                    <a:pt x="634287" y="710772"/>
                  </a:lnTo>
                  <a:lnTo>
                    <a:pt x="674408" y="682519"/>
                  </a:lnTo>
                  <a:lnTo>
                    <a:pt x="709944" y="648682"/>
                  </a:lnTo>
                  <a:lnTo>
                    <a:pt x="740105" y="610027"/>
                  </a:lnTo>
                  <a:lnTo>
                    <a:pt x="764275" y="567369"/>
                  </a:lnTo>
                  <a:lnTo>
                    <a:pt x="781938" y="521589"/>
                  </a:lnTo>
                  <a:lnTo>
                    <a:pt x="792686" y="473711"/>
                  </a:lnTo>
                  <a:lnTo>
                    <a:pt x="796289" y="424814"/>
                  </a:lnTo>
                  <a:lnTo>
                    <a:pt x="795889" y="408436"/>
                  </a:lnTo>
                  <a:lnTo>
                    <a:pt x="789884" y="359776"/>
                  </a:lnTo>
                  <a:lnTo>
                    <a:pt x="776810" y="312521"/>
                  </a:lnTo>
                  <a:lnTo>
                    <a:pt x="756928" y="267660"/>
                  </a:lnTo>
                  <a:lnTo>
                    <a:pt x="730674" y="226206"/>
                  </a:lnTo>
                  <a:lnTo>
                    <a:pt x="698646" y="189083"/>
                  </a:lnTo>
                  <a:lnTo>
                    <a:pt x="661523" y="157055"/>
                  </a:lnTo>
                  <a:lnTo>
                    <a:pt x="620068" y="130800"/>
                  </a:lnTo>
                  <a:lnTo>
                    <a:pt x="575207" y="110918"/>
                  </a:lnTo>
                  <a:lnTo>
                    <a:pt x="527953" y="97845"/>
                  </a:lnTo>
                  <a:lnTo>
                    <a:pt x="479292" y="91840"/>
                  </a:lnTo>
                  <a:lnTo>
                    <a:pt x="462914" y="91439"/>
                  </a:lnTo>
                  <a:lnTo>
                    <a:pt x="926591" y="91439"/>
                  </a:lnTo>
                  <a:lnTo>
                    <a:pt x="926591" y="75818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99" y="4038599"/>
              <a:ext cx="666749" cy="6667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5487" y="4154487"/>
            <a:ext cx="358775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325" dirty="0">
                <a:solidFill>
                  <a:srgbClr val="FFFFFF"/>
                </a:solidFill>
                <a:latin typeface="Arial Black"/>
                <a:cs typeface="Arial Black"/>
              </a:rPr>
              <a:t>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7949" y="4272406"/>
            <a:ext cx="252666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55" dirty="0">
                <a:solidFill>
                  <a:srgbClr val="6D28D9"/>
                </a:solidFill>
                <a:latin typeface="BIZ UDPGothic"/>
                <a:cs typeface="BIZ UDPGothic"/>
              </a:rPr>
              <a:t>ファンコミュニティ醸成</a:t>
            </a:r>
            <a:endParaRPr sz="2000">
              <a:latin typeface="BIZ UDPGothic"/>
              <a:cs typeface="BIZ UDP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9299" y="5120618"/>
            <a:ext cx="3812540" cy="4851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500" spc="300" dirty="0">
                <a:solidFill>
                  <a:srgbClr val="5B20B5"/>
                </a:solidFill>
                <a:latin typeface="Arial Black"/>
                <a:cs typeface="Arial Black"/>
              </a:rPr>
              <a:t></a:t>
            </a:r>
            <a:r>
              <a:rPr sz="1500" spc="195" dirty="0">
                <a:solidFill>
                  <a:srgbClr val="5B20B5"/>
                </a:solidFill>
                <a:latin typeface="Arial Black"/>
                <a:cs typeface="Arial Black"/>
              </a:rPr>
              <a:t> </a:t>
            </a:r>
            <a:r>
              <a:rPr sz="1500" b="1" spc="-85" dirty="0">
                <a:solidFill>
                  <a:srgbClr val="5B20B5"/>
                </a:solidFill>
                <a:latin typeface="BIZ UDPGothic"/>
                <a:cs typeface="BIZ UDPGothic"/>
              </a:rPr>
              <a:t>ユーザーファン交流イベント</a:t>
            </a:r>
            <a:endParaRPr sz="150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50" spc="-110" dirty="0">
                <a:solidFill>
                  <a:srgbClr val="4A5462"/>
                </a:solidFill>
                <a:latin typeface="SimSun"/>
                <a:cs typeface="SimSun"/>
              </a:rPr>
              <a:t>受講生</a:t>
            </a:r>
            <a:r>
              <a:rPr sz="1150" spc="-85" dirty="0">
                <a:solidFill>
                  <a:srgbClr val="4A5462"/>
                </a:solidFill>
                <a:latin typeface="Georgia"/>
                <a:cs typeface="Georgia"/>
              </a:rPr>
              <a:t>OB</a:t>
            </a:r>
            <a:r>
              <a:rPr sz="1150" spc="-110" dirty="0">
                <a:solidFill>
                  <a:srgbClr val="4A5462"/>
                </a:solidFill>
                <a:latin typeface="SimSun"/>
                <a:cs typeface="SimSun"/>
              </a:rPr>
              <a:t>を招いた定期交流会で実践事例共有と継続的関係構築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5738697"/>
            <a:ext cx="2606040" cy="40576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350" b="1" spc="-110" dirty="0">
                <a:latin typeface="BIZ UDPGothic"/>
                <a:cs typeface="BIZ UDPGothic"/>
              </a:rPr>
              <a:t>ブレンディッドラーニング実践共有会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spc="-100" dirty="0">
                <a:latin typeface="SimSun"/>
                <a:cs typeface="SimSun"/>
              </a:rPr>
              <a:t>受講者の成功事例発表と最新情報アップデート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9299" y="6632457"/>
            <a:ext cx="17945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1D40AF"/>
                </a:solidFill>
                <a:latin typeface="Verdana"/>
                <a:cs typeface="Verdana"/>
              </a:rPr>
              <a:t># </a:t>
            </a:r>
            <a:r>
              <a:rPr sz="1500" b="1" spc="-120" dirty="0">
                <a:solidFill>
                  <a:srgbClr val="1D40AF"/>
                </a:solidFill>
                <a:latin typeface="Nunito"/>
                <a:cs typeface="Nunito"/>
              </a:rPr>
              <a:t>SNS</a:t>
            </a:r>
            <a:r>
              <a:rPr sz="1500" b="1" spc="-100" dirty="0">
                <a:solidFill>
                  <a:srgbClr val="1D40AF"/>
                </a:solidFill>
                <a:latin typeface="BIZ UDPGothic"/>
                <a:cs typeface="BIZ UDPGothic"/>
              </a:rPr>
              <a:t>でのファン拡大</a:t>
            </a:r>
            <a:endParaRPr sz="1500">
              <a:latin typeface="BIZ UDPGothic"/>
              <a:cs typeface="BIZ UDP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61999" y="6981824"/>
            <a:ext cx="857250" cy="381000"/>
            <a:chOff x="761999" y="6981824"/>
            <a:chExt cx="857250" cy="381000"/>
          </a:xfrm>
        </p:grpSpPr>
        <p:sp>
          <p:nvSpPr>
            <p:cNvPr id="24" name="object 24"/>
            <p:cNvSpPr/>
            <p:nvPr/>
          </p:nvSpPr>
          <p:spPr>
            <a:xfrm>
              <a:off x="761999" y="698182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4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1"/>
                  </a:lnTo>
                  <a:lnTo>
                    <a:pt x="372799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8"/>
                  </a:lnTo>
                  <a:lnTo>
                    <a:pt x="353904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2562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8249" y="698182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4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3" y="92571"/>
                  </a:lnTo>
                  <a:lnTo>
                    <a:pt x="372799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8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1C4E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80268" y="7011119"/>
            <a:ext cx="64516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4820" algn="l"/>
              </a:tabLst>
            </a:pPr>
            <a:r>
              <a:rPr sz="1650" spc="-465" dirty="0">
                <a:solidFill>
                  <a:srgbClr val="FFFFFF"/>
                </a:solidFill>
                <a:latin typeface="Arial"/>
                <a:cs typeface="Arial"/>
              </a:rPr>
              <a:t>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700" spc="-390" dirty="0">
                <a:solidFill>
                  <a:srgbClr val="FFFFFF"/>
                </a:solidFill>
                <a:latin typeface="Arial"/>
                <a:cs typeface="Arial"/>
              </a:rPr>
              <a:t></a:t>
            </a:r>
            <a:endParaRPr sz="1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01800" y="6967422"/>
            <a:ext cx="2197735" cy="40576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350" b="1" spc="-5" dirty="0">
                <a:latin typeface="BIZ UDPGothic"/>
                <a:cs typeface="BIZ UDPGothic"/>
              </a:rPr>
              <a:t>「学びの</a:t>
            </a:r>
            <a:r>
              <a:rPr sz="1300" b="1" spc="-85" dirty="0">
                <a:latin typeface="Cambria"/>
                <a:cs typeface="Cambria"/>
              </a:rPr>
              <a:t>DX</a:t>
            </a:r>
            <a:r>
              <a:rPr sz="1350" b="1" spc="-70" dirty="0">
                <a:latin typeface="BIZ UDPGothic"/>
                <a:cs typeface="BIZ UDPGothic"/>
              </a:rPr>
              <a:t>研究会」グループ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000" spc="-100" dirty="0">
                <a:solidFill>
                  <a:srgbClr val="4A5462"/>
                </a:solidFill>
                <a:latin typeface="SimSun"/>
                <a:cs typeface="SimSun"/>
              </a:rPr>
              <a:t>研修設計の悩み相談や記事共有の場を提供</a:t>
            </a:r>
            <a:endParaRPr sz="1000">
              <a:latin typeface="SimSun"/>
              <a:cs typeface="SimSu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229855" y="1018032"/>
            <a:ext cx="4782820" cy="7099300"/>
            <a:chOff x="7229855" y="1018032"/>
            <a:chExt cx="4782820" cy="7099300"/>
          </a:xfrm>
        </p:grpSpPr>
        <p:sp>
          <p:nvSpPr>
            <p:cNvPr id="29" name="object 29"/>
            <p:cNvSpPr/>
            <p:nvPr/>
          </p:nvSpPr>
          <p:spPr>
            <a:xfrm>
              <a:off x="7229855" y="1018032"/>
              <a:ext cx="4782820" cy="7099300"/>
            </a:xfrm>
            <a:custGeom>
              <a:avLst/>
              <a:gdLst/>
              <a:ahLst/>
              <a:cxnLst/>
              <a:rect l="l" t="t" r="r" b="b"/>
              <a:pathLst>
                <a:path w="4782820" h="7099300">
                  <a:moveTo>
                    <a:pt x="4782311" y="7098791"/>
                  </a:moveTo>
                  <a:lnTo>
                    <a:pt x="0" y="7098791"/>
                  </a:lnTo>
                  <a:lnTo>
                    <a:pt x="0" y="0"/>
                  </a:lnTo>
                  <a:lnTo>
                    <a:pt x="4782311" y="0"/>
                  </a:lnTo>
                  <a:lnTo>
                    <a:pt x="4782311" y="172592"/>
                  </a:lnTo>
                  <a:lnTo>
                    <a:pt x="294893" y="172592"/>
                  </a:lnTo>
                  <a:lnTo>
                    <a:pt x="286448" y="173000"/>
                  </a:lnTo>
                  <a:lnTo>
                    <a:pt x="247257" y="187026"/>
                  </a:lnTo>
                  <a:lnTo>
                    <a:pt x="219301" y="217866"/>
                  </a:lnTo>
                  <a:lnTo>
                    <a:pt x="209168" y="258317"/>
                  </a:lnTo>
                  <a:lnTo>
                    <a:pt x="209168" y="6763892"/>
                  </a:lnTo>
                  <a:lnTo>
                    <a:pt x="219301" y="6804343"/>
                  </a:lnTo>
                  <a:lnTo>
                    <a:pt x="247257" y="6835183"/>
                  </a:lnTo>
                  <a:lnTo>
                    <a:pt x="286448" y="6849209"/>
                  </a:lnTo>
                  <a:lnTo>
                    <a:pt x="294893" y="6849617"/>
                  </a:lnTo>
                  <a:lnTo>
                    <a:pt x="4782311" y="6849617"/>
                  </a:lnTo>
                  <a:lnTo>
                    <a:pt x="4782311" y="7098791"/>
                  </a:lnTo>
                  <a:close/>
                </a:path>
                <a:path w="4782820" h="7099300">
                  <a:moveTo>
                    <a:pt x="4782311" y="6849617"/>
                  </a:moveTo>
                  <a:lnTo>
                    <a:pt x="4485893" y="6849617"/>
                  </a:lnTo>
                  <a:lnTo>
                    <a:pt x="4494337" y="6849209"/>
                  </a:lnTo>
                  <a:lnTo>
                    <a:pt x="4502620" y="6847985"/>
                  </a:lnTo>
                  <a:lnTo>
                    <a:pt x="4540250" y="6830191"/>
                  </a:lnTo>
                  <a:lnTo>
                    <a:pt x="4565092" y="6796697"/>
                  </a:lnTo>
                  <a:lnTo>
                    <a:pt x="4571618" y="6763892"/>
                  </a:lnTo>
                  <a:lnTo>
                    <a:pt x="4571618" y="258317"/>
                  </a:lnTo>
                  <a:lnTo>
                    <a:pt x="4561483" y="217866"/>
                  </a:lnTo>
                  <a:lnTo>
                    <a:pt x="4533528" y="187026"/>
                  </a:lnTo>
                  <a:lnTo>
                    <a:pt x="4494337" y="173000"/>
                  </a:lnTo>
                  <a:lnTo>
                    <a:pt x="4485893" y="172592"/>
                  </a:lnTo>
                  <a:lnTo>
                    <a:pt x="4782311" y="172592"/>
                  </a:lnTo>
                  <a:lnTo>
                    <a:pt x="4782311" y="6849617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29498" y="1204912"/>
              <a:ext cx="4381500" cy="6672580"/>
            </a:xfrm>
            <a:custGeom>
              <a:avLst/>
              <a:gdLst/>
              <a:ahLst/>
              <a:cxnLst/>
              <a:rect l="l" t="t" r="r" b="b"/>
              <a:pathLst>
                <a:path w="4381500" h="6672580">
                  <a:moveTo>
                    <a:pt x="4292504" y="6672261"/>
                  </a:moveTo>
                  <a:lnTo>
                    <a:pt x="88995" y="6672261"/>
                  </a:lnTo>
                  <a:lnTo>
                    <a:pt x="82801" y="6671651"/>
                  </a:lnTo>
                  <a:lnTo>
                    <a:pt x="37130" y="6652734"/>
                  </a:lnTo>
                  <a:lnTo>
                    <a:pt x="9643" y="6619239"/>
                  </a:lnTo>
                  <a:lnTo>
                    <a:pt x="0" y="6583265"/>
                  </a:lnTo>
                  <a:lnTo>
                    <a:pt x="0" y="6577011"/>
                  </a:lnTo>
                  <a:lnTo>
                    <a:pt x="0" y="66746"/>
                  </a:lnTo>
                  <a:lnTo>
                    <a:pt x="19526" y="27848"/>
                  </a:lnTo>
                  <a:lnTo>
                    <a:pt x="53021" y="7232"/>
                  </a:lnTo>
                  <a:lnTo>
                    <a:pt x="88995" y="0"/>
                  </a:lnTo>
                  <a:lnTo>
                    <a:pt x="4292504" y="0"/>
                  </a:lnTo>
                  <a:lnTo>
                    <a:pt x="4333965" y="9433"/>
                  </a:lnTo>
                  <a:lnTo>
                    <a:pt x="4368921" y="35648"/>
                  </a:lnTo>
                  <a:lnTo>
                    <a:pt x="4381500" y="66746"/>
                  </a:lnTo>
                  <a:lnTo>
                    <a:pt x="4381500" y="6583265"/>
                  </a:lnTo>
                  <a:lnTo>
                    <a:pt x="4368921" y="6624729"/>
                  </a:lnTo>
                  <a:lnTo>
                    <a:pt x="4333965" y="6659683"/>
                  </a:lnTo>
                  <a:lnTo>
                    <a:pt x="4298698" y="6671651"/>
                  </a:lnTo>
                  <a:lnTo>
                    <a:pt x="4292504" y="6672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29846" y="1181099"/>
              <a:ext cx="4380865" cy="88265"/>
            </a:xfrm>
            <a:custGeom>
              <a:avLst/>
              <a:gdLst/>
              <a:ahLst/>
              <a:cxnLst/>
              <a:rect l="l" t="t" r="r" b="b"/>
              <a:pathLst>
                <a:path w="4380865" h="88265">
                  <a:moveTo>
                    <a:pt x="0" y="88062"/>
                  </a:moveTo>
                  <a:lnTo>
                    <a:pt x="105" y="85866"/>
                  </a:lnTo>
                  <a:lnTo>
                    <a:pt x="1411" y="77024"/>
                  </a:lnTo>
                  <a:lnTo>
                    <a:pt x="1464" y="76664"/>
                  </a:lnTo>
                  <a:lnTo>
                    <a:pt x="21235" y="34853"/>
                  </a:lnTo>
                  <a:lnTo>
                    <a:pt x="58451" y="7250"/>
                  </a:lnTo>
                  <a:lnTo>
                    <a:pt x="94902" y="0"/>
                  </a:lnTo>
                  <a:lnTo>
                    <a:pt x="4285902" y="0"/>
                  </a:lnTo>
                  <a:lnTo>
                    <a:pt x="4330847" y="11259"/>
                  </a:lnTo>
                  <a:lnTo>
                    <a:pt x="4365113" y="42321"/>
                  </a:lnTo>
                  <a:lnTo>
                    <a:pt x="4368288" y="47624"/>
                  </a:lnTo>
                  <a:lnTo>
                    <a:pt x="94902" y="47624"/>
                  </a:lnTo>
                  <a:lnTo>
                    <a:pt x="85519" y="47851"/>
                  </a:lnTo>
                  <a:lnTo>
                    <a:pt x="41974" y="55643"/>
                  </a:lnTo>
                  <a:lnTo>
                    <a:pt x="6902" y="77024"/>
                  </a:lnTo>
                  <a:lnTo>
                    <a:pt x="2068" y="82859"/>
                  </a:lnTo>
                  <a:lnTo>
                    <a:pt x="0" y="88062"/>
                  </a:lnTo>
                  <a:close/>
                </a:path>
                <a:path w="4380865" h="88265">
                  <a:moveTo>
                    <a:pt x="4380805" y="88062"/>
                  </a:moveTo>
                  <a:lnTo>
                    <a:pt x="4353254" y="61574"/>
                  </a:lnTo>
                  <a:lnTo>
                    <a:pt x="4313510" y="49664"/>
                  </a:lnTo>
                  <a:lnTo>
                    <a:pt x="4285902" y="47624"/>
                  </a:lnTo>
                  <a:lnTo>
                    <a:pt x="4368288" y="47624"/>
                  </a:lnTo>
                  <a:lnTo>
                    <a:pt x="4380699" y="85866"/>
                  </a:lnTo>
                  <a:lnTo>
                    <a:pt x="4380805" y="88062"/>
                  </a:lnTo>
                  <a:close/>
                </a:path>
              </a:pathLst>
            </a:custGeom>
            <a:solidFill>
              <a:srgbClr val="E67D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19998" y="6848474"/>
              <a:ext cx="4000500" cy="838200"/>
            </a:xfrm>
            <a:custGeom>
              <a:avLst/>
              <a:gdLst/>
              <a:ahLst/>
              <a:cxnLst/>
              <a:rect l="l" t="t" r="r" b="b"/>
              <a:pathLst>
                <a:path w="4000500" h="838200">
                  <a:moveTo>
                    <a:pt x="3929303" y="838199"/>
                  </a:moveTo>
                  <a:lnTo>
                    <a:pt x="71196" y="838199"/>
                  </a:lnTo>
                  <a:lnTo>
                    <a:pt x="66241" y="837711"/>
                  </a:lnTo>
                  <a:lnTo>
                    <a:pt x="29705" y="822577"/>
                  </a:lnTo>
                  <a:lnTo>
                    <a:pt x="3885" y="786537"/>
                  </a:lnTo>
                  <a:lnTo>
                    <a:pt x="0" y="767003"/>
                  </a:lnTo>
                  <a:lnTo>
                    <a:pt x="0" y="761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929303" y="0"/>
                  </a:lnTo>
                  <a:lnTo>
                    <a:pt x="3970795" y="15621"/>
                  </a:lnTo>
                  <a:lnTo>
                    <a:pt x="3996613" y="51661"/>
                  </a:lnTo>
                  <a:lnTo>
                    <a:pt x="4000500" y="71196"/>
                  </a:lnTo>
                  <a:lnTo>
                    <a:pt x="4000500" y="767003"/>
                  </a:lnTo>
                  <a:lnTo>
                    <a:pt x="3984879" y="808494"/>
                  </a:lnTo>
                  <a:lnTo>
                    <a:pt x="3948837" y="834313"/>
                  </a:lnTo>
                  <a:lnTo>
                    <a:pt x="3934257" y="837711"/>
                  </a:lnTo>
                  <a:lnTo>
                    <a:pt x="3929303" y="838199"/>
                  </a:lnTo>
                  <a:close/>
                </a:path>
              </a:pathLst>
            </a:custGeom>
            <a:solidFill>
              <a:srgbClr val="FEF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88935" y="1325880"/>
              <a:ext cx="929640" cy="929640"/>
            </a:xfrm>
            <a:custGeom>
              <a:avLst/>
              <a:gdLst/>
              <a:ahLst/>
              <a:cxnLst/>
              <a:rect l="l" t="t" r="r" b="b"/>
              <a:pathLst>
                <a:path w="929640" h="929639">
                  <a:moveTo>
                    <a:pt x="929639" y="929639"/>
                  </a:moveTo>
                  <a:lnTo>
                    <a:pt x="0" y="929639"/>
                  </a:lnTo>
                  <a:lnTo>
                    <a:pt x="0" y="0"/>
                  </a:lnTo>
                  <a:lnTo>
                    <a:pt x="929639" y="0"/>
                  </a:lnTo>
                  <a:lnTo>
                    <a:pt x="929639" y="93344"/>
                  </a:lnTo>
                  <a:lnTo>
                    <a:pt x="464438" y="93344"/>
                  </a:lnTo>
                  <a:lnTo>
                    <a:pt x="448060" y="93745"/>
                  </a:lnTo>
                  <a:lnTo>
                    <a:pt x="399400" y="99750"/>
                  </a:lnTo>
                  <a:lnTo>
                    <a:pt x="352145" y="112823"/>
                  </a:lnTo>
                  <a:lnTo>
                    <a:pt x="307284" y="132705"/>
                  </a:lnTo>
                  <a:lnTo>
                    <a:pt x="265829" y="158960"/>
                  </a:lnTo>
                  <a:lnTo>
                    <a:pt x="228707" y="190988"/>
                  </a:lnTo>
                  <a:lnTo>
                    <a:pt x="196680" y="228111"/>
                  </a:lnTo>
                  <a:lnTo>
                    <a:pt x="170425" y="269566"/>
                  </a:lnTo>
                  <a:lnTo>
                    <a:pt x="150543" y="314427"/>
                  </a:lnTo>
                  <a:lnTo>
                    <a:pt x="137469" y="361681"/>
                  </a:lnTo>
                  <a:lnTo>
                    <a:pt x="131464" y="410342"/>
                  </a:lnTo>
                  <a:lnTo>
                    <a:pt x="131063" y="426719"/>
                  </a:lnTo>
                  <a:lnTo>
                    <a:pt x="131464" y="443097"/>
                  </a:lnTo>
                  <a:lnTo>
                    <a:pt x="137469" y="491758"/>
                  </a:lnTo>
                  <a:lnTo>
                    <a:pt x="150543" y="539012"/>
                  </a:lnTo>
                  <a:lnTo>
                    <a:pt x="170425" y="583873"/>
                  </a:lnTo>
                  <a:lnTo>
                    <a:pt x="196680" y="625328"/>
                  </a:lnTo>
                  <a:lnTo>
                    <a:pt x="228707" y="662451"/>
                  </a:lnTo>
                  <a:lnTo>
                    <a:pt x="265829" y="694479"/>
                  </a:lnTo>
                  <a:lnTo>
                    <a:pt x="307284" y="720733"/>
                  </a:lnTo>
                  <a:lnTo>
                    <a:pt x="352145" y="740615"/>
                  </a:lnTo>
                  <a:lnTo>
                    <a:pt x="399400" y="753689"/>
                  </a:lnTo>
                  <a:lnTo>
                    <a:pt x="448060" y="759694"/>
                  </a:lnTo>
                  <a:lnTo>
                    <a:pt x="464438" y="760094"/>
                  </a:lnTo>
                  <a:lnTo>
                    <a:pt x="929639" y="760094"/>
                  </a:lnTo>
                  <a:lnTo>
                    <a:pt x="929639" y="929639"/>
                  </a:lnTo>
                  <a:close/>
                </a:path>
                <a:path w="929640" h="929639">
                  <a:moveTo>
                    <a:pt x="929639" y="760094"/>
                  </a:moveTo>
                  <a:lnTo>
                    <a:pt x="464438" y="760094"/>
                  </a:lnTo>
                  <a:lnTo>
                    <a:pt x="480816" y="759694"/>
                  </a:lnTo>
                  <a:lnTo>
                    <a:pt x="497114" y="758493"/>
                  </a:lnTo>
                  <a:lnTo>
                    <a:pt x="545461" y="750101"/>
                  </a:lnTo>
                  <a:lnTo>
                    <a:pt x="592014" y="734718"/>
                  </a:lnTo>
                  <a:lnTo>
                    <a:pt x="635810" y="712677"/>
                  </a:lnTo>
                  <a:lnTo>
                    <a:pt x="675930" y="684425"/>
                  </a:lnTo>
                  <a:lnTo>
                    <a:pt x="711467" y="650587"/>
                  </a:lnTo>
                  <a:lnTo>
                    <a:pt x="741629" y="611933"/>
                  </a:lnTo>
                  <a:lnTo>
                    <a:pt x="765799" y="569275"/>
                  </a:lnTo>
                  <a:lnTo>
                    <a:pt x="783462" y="523494"/>
                  </a:lnTo>
                  <a:lnTo>
                    <a:pt x="794210" y="475616"/>
                  </a:lnTo>
                  <a:lnTo>
                    <a:pt x="797813" y="426719"/>
                  </a:lnTo>
                  <a:lnTo>
                    <a:pt x="797413" y="410342"/>
                  </a:lnTo>
                  <a:lnTo>
                    <a:pt x="791407" y="361681"/>
                  </a:lnTo>
                  <a:lnTo>
                    <a:pt x="778334" y="314427"/>
                  </a:lnTo>
                  <a:lnTo>
                    <a:pt x="758452" y="269566"/>
                  </a:lnTo>
                  <a:lnTo>
                    <a:pt x="732197" y="228111"/>
                  </a:lnTo>
                  <a:lnTo>
                    <a:pt x="700170" y="190988"/>
                  </a:lnTo>
                  <a:lnTo>
                    <a:pt x="663045" y="158960"/>
                  </a:lnTo>
                  <a:lnTo>
                    <a:pt x="621590" y="132705"/>
                  </a:lnTo>
                  <a:lnTo>
                    <a:pt x="576730" y="112823"/>
                  </a:lnTo>
                  <a:lnTo>
                    <a:pt x="529475" y="99750"/>
                  </a:lnTo>
                  <a:lnTo>
                    <a:pt x="480816" y="93745"/>
                  </a:lnTo>
                  <a:lnTo>
                    <a:pt x="464438" y="93344"/>
                  </a:lnTo>
                  <a:lnTo>
                    <a:pt x="929639" y="93344"/>
                  </a:lnTo>
                  <a:lnTo>
                    <a:pt x="929639" y="76009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999" y="1419224"/>
              <a:ext cx="666749" cy="66674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807325" y="1535112"/>
            <a:ext cx="292100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-200" dirty="0">
                <a:solidFill>
                  <a:srgbClr val="FFFFFF"/>
                </a:solidFill>
                <a:latin typeface="Arial Black"/>
                <a:cs typeface="Arial Black"/>
              </a:rPr>
              <a:t>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26450" y="1653032"/>
            <a:ext cx="9398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190" dirty="0">
                <a:latin typeface="BIZ UDPGothic"/>
                <a:cs typeface="BIZ UDPGothic"/>
              </a:rPr>
              <a:t>活動効果</a:t>
            </a:r>
            <a:endParaRPr sz="2000">
              <a:latin typeface="BIZ UDPGothic"/>
              <a:cs typeface="BIZ UDP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1600" y="6941812"/>
            <a:ext cx="3747770" cy="635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25" baseline="2057" dirty="0">
                <a:solidFill>
                  <a:srgbClr val="91400D"/>
                </a:solidFill>
                <a:latin typeface="Arial Black"/>
                <a:cs typeface="Arial Black"/>
              </a:rPr>
              <a:t></a:t>
            </a:r>
            <a:r>
              <a:rPr sz="2025" spc="22" baseline="2057" dirty="0">
                <a:solidFill>
                  <a:srgbClr val="91400D"/>
                </a:solidFill>
                <a:latin typeface="Arial Black"/>
                <a:cs typeface="Arial Black"/>
              </a:rPr>
              <a:t> </a:t>
            </a:r>
            <a:r>
              <a:rPr sz="1350" b="1" spc="-45" dirty="0">
                <a:solidFill>
                  <a:srgbClr val="91400D"/>
                </a:solidFill>
                <a:latin typeface="BIZ UDPGothic"/>
                <a:cs typeface="BIZ UDPGothic"/>
              </a:rPr>
              <a:t>期待効果：</a:t>
            </a:r>
            <a:endParaRPr sz="1350">
              <a:latin typeface="BIZ UDPGothic"/>
              <a:cs typeface="BIZ UDPGothic"/>
            </a:endParaRPr>
          </a:p>
          <a:p>
            <a:pPr marL="12700" marR="5080">
              <a:lnSpc>
                <a:spcPct val="108700"/>
              </a:lnSpc>
              <a:spcBef>
                <a:spcPts val="35"/>
              </a:spcBef>
            </a:pPr>
            <a:r>
              <a:rPr sz="1150" spc="-120" dirty="0">
                <a:solidFill>
                  <a:srgbClr val="91400D"/>
                </a:solidFill>
                <a:latin typeface="SimSun"/>
                <a:cs typeface="SimSun"/>
              </a:rPr>
              <a:t>中長期的にブランドロイヤリティを向上させ、定員の安定的充</a:t>
            </a:r>
            <a:r>
              <a:rPr sz="1150" spc="-114" dirty="0">
                <a:solidFill>
                  <a:srgbClr val="91400D"/>
                </a:solidFill>
                <a:latin typeface="SimSun"/>
                <a:cs typeface="SimSun"/>
              </a:rPr>
              <a:t>足と関連サービスへの波及効果を実現</a:t>
            </a:r>
            <a:endParaRPr sz="1150">
              <a:latin typeface="SimSun"/>
              <a:cs typeface="SimSun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825817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0127406" y="428345"/>
            <a:ext cx="16967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70" dirty="0">
                <a:solidFill>
                  <a:srgbClr val="093C61"/>
                </a:solidFill>
                <a:latin typeface="Arial"/>
                <a:cs typeface="Arial"/>
              </a:rPr>
              <a:t>PERSOL</a:t>
            </a:r>
            <a:r>
              <a:rPr sz="1600" b="1" spc="-90" dirty="0">
                <a:solidFill>
                  <a:srgbClr val="093C61"/>
                </a:solidFill>
                <a:latin typeface="Arial"/>
                <a:cs typeface="Arial"/>
              </a:rPr>
              <a:t> </a:t>
            </a:r>
            <a:r>
              <a:rPr sz="1600" b="1" spc="-145" dirty="0">
                <a:solidFill>
                  <a:srgbClr val="093C61"/>
                </a:solidFill>
                <a:latin typeface="BIZ UDPGothic"/>
                <a:cs typeface="BIZ UDPGothic"/>
              </a:rPr>
              <a:t>総合研究所</a:t>
            </a:r>
            <a:endParaRPr sz="1600">
              <a:latin typeface="BIZ UDPGothic"/>
              <a:cs typeface="BIZ UDPGothic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619999" y="2381249"/>
            <a:ext cx="4000500" cy="971550"/>
            <a:chOff x="7619999" y="2381249"/>
            <a:chExt cx="4000500" cy="971550"/>
          </a:xfrm>
        </p:grpSpPr>
        <p:sp>
          <p:nvSpPr>
            <p:cNvPr id="41" name="object 41"/>
            <p:cNvSpPr/>
            <p:nvPr/>
          </p:nvSpPr>
          <p:spPr>
            <a:xfrm>
              <a:off x="7629524" y="2390774"/>
              <a:ext cx="3981450" cy="952500"/>
            </a:xfrm>
            <a:custGeom>
              <a:avLst/>
              <a:gdLst/>
              <a:ahLst/>
              <a:cxnLst/>
              <a:rect l="l" t="t" r="r" b="b"/>
              <a:pathLst>
                <a:path w="3981450" h="952500">
                  <a:moveTo>
                    <a:pt x="3901353" y="952499"/>
                  </a:moveTo>
                  <a:lnTo>
                    <a:pt x="80095" y="952499"/>
                  </a:lnTo>
                  <a:lnTo>
                    <a:pt x="74521" y="951950"/>
                  </a:lnTo>
                  <a:lnTo>
                    <a:pt x="33418" y="934925"/>
                  </a:lnTo>
                  <a:lnTo>
                    <a:pt x="8679" y="904780"/>
                  </a:lnTo>
                  <a:lnTo>
                    <a:pt x="0" y="872403"/>
                  </a:lnTo>
                  <a:lnTo>
                    <a:pt x="0" y="866774"/>
                  </a:lnTo>
                  <a:lnTo>
                    <a:pt x="0" y="80096"/>
                  </a:lnTo>
                  <a:lnTo>
                    <a:pt x="11319" y="42778"/>
                  </a:lnTo>
                  <a:lnTo>
                    <a:pt x="42778" y="11319"/>
                  </a:lnTo>
                  <a:lnTo>
                    <a:pt x="80095" y="0"/>
                  </a:lnTo>
                  <a:lnTo>
                    <a:pt x="3901353" y="0"/>
                  </a:lnTo>
                  <a:lnTo>
                    <a:pt x="3938669" y="11319"/>
                  </a:lnTo>
                  <a:lnTo>
                    <a:pt x="3970128" y="42778"/>
                  </a:lnTo>
                  <a:lnTo>
                    <a:pt x="3981448" y="80096"/>
                  </a:lnTo>
                  <a:lnTo>
                    <a:pt x="3981448" y="872403"/>
                  </a:lnTo>
                  <a:lnTo>
                    <a:pt x="3970128" y="909720"/>
                  </a:lnTo>
                  <a:lnTo>
                    <a:pt x="3938669" y="941179"/>
                  </a:lnTo>
                  <a:lnTo>
                    <a:pt x="3906927" y="951950"/>
                  </a:lnTo>
                  <a:lnTo>
                    <a:pt x="3901353" y="952499"/>
                  </a:lnTo>
                  <a:close/>
                </a:path>
              </a:pathLst>
            </a:custGeom>
            <a:solidFill>
              <a:srgbClr val="EB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29524" y="2390774"/>
              <a:ext cx="3981450" cy="952500"/>
            </a:xfrm>
            <a:custGeom>
              <a:avLst/>
              <a:gdLst/>
              <a:ahLst/>
              <a:cxnLst/>
              <a:rect l="l" t="t" r="r" b="b"/>
              <a:pathLst>
                <a:path w="3981450" h="952500">
                  <a:moveTo>
                    <a:pt x="0" y="866774"/>
                  </a:moveTo>
                  <a:lnTo>
                    <a:pt x="0" y="85724"/>
                  </a:lnTo>
                  <a:lnTo>
                    <a:pt x="0" y="80096"/>
                  </a:lnTo>
                  <a:lnTo>
                    <a:pt x="548" y="74521"/>
                  </a:lnTo>
                  <a:lnTo>
                    <a:pt x="14446" y="38098"/>
                  </a:lnTo>
                  <a:lnTo>
                    <a:pt x="25108" y="25108"/>
                  </a:lnTo>
                  <a:lnTo>
                    <a:pt x="29088" y="21127"/>
                  </a:lnTo>
                  <a:lnTo>
                    <a:pt x="52918" y="6525"/>
                  </a:lnTo>
                  <a:lnTo>
                    <a:pt x="58119" y="4371"/>
                  </a:lnTo>
                  <a:lnTo>
                    <a:pt x="63479" y="2745"/>
                  </a:lnTo>
                  <a:lnTo>
                    <a:pt x="68999" y="1647"/>
                  </a:lnTo>
                  <a:lnTo>
                    <a:pt x="74521" y="549"/>
                  </a:lnTo>
                  <a:lnTo>
                    <a:pt x="80095" y="0"/>
                  </a:lnTo>
                  <a:lnTo>
                    <a:pt x="85724" y="0"/>
                  </a:lnTo>
                  <a:lnTo>
                    <a:pt x="3895724" y="0"/>
                  </a:lnTo>
                  <a:lnTo>
                    <a:pt x="3901353" y="0"/>
                  </a:lnTo>
                  <a:lnTo>
                    <a:pt x="3906927" y="549"/>
                  </a:lnTo>
                  <a:lnTo>
                    <a:pt x="3912448" y="1647"/>
                  </a:lnTo>
                  <a:lnTo>
                    <a:pt x="3917968" y="2745"/>
                  </a:lnTo>
                  <a:lnTo>
                    <a:pt x="3923328" y="4371"/>
                  </a:lnTo>
                  <a:lnTo>
                    <a:pt x="3928528" y="6525"/>
                  </a:lnTo>
                  <a:lnTo>
                    <a:pt x="3933729" y="8679"/>
                  </a:lnTo>
                  <a:lnTo>
                    <a:pt x="3938669" y="11319"/>
                  </a:lnTo>
                  <a:lnTo>
                    <a:pt x="3943349" y="14446"/>
                  </a:lnTo>
                  <a:lnTo>
                    <a:pt x="3948029" y="17574"/>
                  </a:lnTo>
                  <a:lnTo>
                    <a:pt x="3952360" y="21127"/>
                  </a:lnTo>
                  <a:lnTo>
                    <a:pt x="3956340" y="25108"/>
                  </a:lnTo>
                  <a:lnTo>
                    <a:pt x="3960320" y="29088"/>
                  </a:lnTo>
                  <a:lnTo>
                    <a:pt x="3978702" y="63480"/>
                  </a:lnTo>
                  <a:lnTo>
                    <a:pt x="3979800" y="69000"/>
                  </a:lnTo>
                  <a:lnTo>
                    <a:pt x="3980899" y="74521"/>
                  </a:lnTo>
                  <a:lnTo>
                    <a:pt x="3981448" y="80096"/>
                  </a:lnTo>
                  <a:lnTo>
                    <a:pt x="3981449" y="85724"/>
                  </a:lnTo>
                  <a:lnTo>
                    <a:pt x="3981449" y="866774"/>
                  </a:lnTo>
                  <a:lnTo>
                    <a:pt x="3981448" y="872403"/>
                  </a:lnTo>
                  <a:lnTo>
                    <a:pt x="3980899" y="877978"/>
                  </a:lnTo>
                  <a:lnTo>
                    <a:pt x="3979800" y="883498"/>
                  </a:lnTo>
                  <a:lnTo>
                    <a:pt x="3978702" y="889019"/>
                  </a:lnTo>
                  <a:lnTo>
                    <a:pt x="3967000" y="914400"/>
                  </a:lnTo>
                  <a:lnTo>
                    <a:pt x="3963874" y="919080"/>
                  </a:lnTo>
                  <a:lnTo>
                    <a:pt x="3933729" y="943820"/>
                  </a:lnTo>
                  <a:lnTo>
                    <a:pt x="3928528" y="945974"/>
                  </a:lnTo>
                  <a:lnTo>
                    <a:pt x="3923328" y="948128"/>
                  </a:lnTo>
                  <a:lnTo>
                    <a:pt x="3895724" y="952499"/>
                  </a:lnTo>
                  <a:lnTo>
                    <a:pt x="85724" y="952499"/>
                  </a:lnTo>
                  <a:lnTo>
                    <a:pt x="52918" y="945974"/>
                  </a:lnTo>
                  <a:lnTo>
                    <a:pt x="47718" y="943820"/>
                  </a:lnTo>
                  <a:lnTo>
                    <a:pt x="25108" y="927391"/>
                  </a:lnTo>
                  <a:lnTo>
                    <a:pt x="21127" y="923410"/>
                  </a:lnTo>
                  <a:lnTo>
                    <a:pt x="6525" y="899579"/>
                  </a:lnTo>
                  <a:lnTo>
                    <a:pt x="4371" y="894379"/>
                  </a:lnTo>
                  <a:lnTo>
                    <a:pt x="2745" y="889019"/>
                  </a:lnTo>
                  <a:lnTo>
                    <a:pt x="1646" y="883498"/>
                  </a:lnTo>
                  <a:lnTo>
                    <a:pt x="548" y="877978"/>
                  </a:lnTo>
                  <a:lnTo>
                    <a:pt x="0" y="872403"/>
                  </a:lnTo>
                  <a:lnTo>
                    <a:pt x="0" y="866774"/>
                  </a:lnTo>
                  <a:close/>
                </a:path>
              </a:pathLst>
            </a:custGeom>
            <a:ln w="19049">
              <a:solidFill>
                <a:srgbClr val="3398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769225" y="2502172"/>
            <a:ext cx="3619500" cy="6940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475" spc="1260" baseline="1683" dirty="0">
                <a:solidFill>
                  <a:srgbClr val="1D40AF"/>
                </a:solidFill>
                <a:latin typeface="Arial Black"/>
                <a:cs typeface="Arial Black"/>
              </a:rPr>
              <a:t></a:t>
            </a:r>
            <a:r>
              <a:rPr sz="2475" spc="127" baseline="1683" dirty="0">
                <a:solidFill>
                  <a:srgbClr val="1D40AF"/>
                </a:solidFill>
                <a:latin typeface="Arial Black"/>
                <a:cs typeface="Arial Black"/>
              </a:rPr>
              <a:t> </a:t>
            </a:r>
            <a:r>
              <a:rPr sz="1700" b="1" spc="-195" dirty="0">
                <a:solidFill>
                  <a:srgbClr val="1D40AF"/>
                </a:solidFill>
                <a:latin typeface="BIZ UDPGothic"/>
                <a:cs typeface="BIZ UDPGothic"/>
              </a:rPr>
              <a:t>新規顧客層の開拓</a:t>
            </a:r>
            <a:endParaRPr sz="1700">
              <a:latin typeface="BIZ UDPGothic"/>
              <a:cs typeface="BIZ UDPGothic"/>
            </a:endParaRPr>
          </a:p>
          <a:p>
            <a:pPr marL="12700" marR="5080">
              <a:lnSpc>
                <a:spcPct val="108700"/>
              </a:lnSpc>
              <a:spcBef>
                <a:spcPts val="40"/>
              </a:spcBef>
            </a:pPr>
            <a:r>
              <a:rPr sz="1150" spc="-114" dirty="0">
                <a:solidFill>
                  <a:srgbClr val="1D40AF"/>
                </a:solidFill>
                <a:latin typeface="SimSun"/>
                <a:cs typeface="SimSun"/>
              </a:rPr>
              <a:t>共催パートナーの顧客基盤を通じて、単独では接点のなかっ</a:t>
            </a:r>
            <a:r>
              <a:rPr sz="1150" spc="-100" dirty="0">
                <a:solidFill>
                  <a:srgbClr val="1D40AF"/>
                </a:solidFill>
                <a:latin typeface="SimSun"/>
                <a:cs typeface="SimSun"/>
              </a:rPr>
              <a:t>た層にリーチ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504345" y="2732320"/>
            <a:ext cx="4116704" cy="1735455"/>
            <a:chOff x="7504345" y="2732320"/>
            <a:chExt cx="4116704" cy="1735455"/>
          </a:xfrm>
        </p:grpSpPr>
        <p:sp>
          <p:nvSpPr>
            <p:cNvPr id="45" name="object 45"/>
            <p:cNvSpPr/>
            <p:nvPr/>
          </p:nvSpPr>
          <p:spPr>
            <a:xfrm>
              <a:off x="7504345" y="2732320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703" y="269407"/>
                  </a:moveTo>
                  <a:lnTo>
                    <a:pt x="0" y="134703"/>
                  </a:lnTo>
                  <a:lnTo>
                    <a:pt x="134703" y="0"/>
                  </a:lnTo>
                  <a:lnTo>
                    <a:pt x="269407" y="134703"/>
                  </a:lnTo>
                  <a:lnTo>
                    <a:pt x="134703" y="269407"/>
                  </a:lnTo>
                  <a:close/>
                </a:path>
              </a:pathLst>
            </a:custGeom>
            <a:solidFill>
              <a:srgbClr val="EB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4345" y="2732320"/>
              <a:ext cx="148174" cy="26940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629524" y="3505199"/>
              <a:ext cx="3981450" cy="952500"/>
            </a:xfrm>
            <a:custGeom>
              <a:avLst/>
              <a:gdLst/>
              <a:ahLst/>
              <a:cxnLst/>
              <a:rect l="l" t="t" r="r" b="b"/>
              <a:pathLst>
                <a:path w="3981450" h="952500">
                  <a:moveTo>
                    <a:pt x="3901353" y="952499"/>
                  </a:moveTo>
                  <a:lnTo>
                    <a:pt x="80095" y="952499"/>
                  </a:lnTo>
                  <a:lnTo>
                    <a:pt x="74521" y="951950"/>
                  </a:lnTo>
                  <a:lnTo>
                    <a:pt x="33418" y="934924"/>
                  </a:lnTo>
                  <a:lnTo>
                    <a:pt x="8679" y="904779"/>
                  </a:lnTo>
                  <a:lnTo>
                    <a:pt x="0" y="872403"/>
                  </a:lnTo>
                  <a:lnTo>
                    <a:pt x="0" y="866774"/>
                  </a:lnTo>
                  <a:lnTo>
                    <a:pt x="0" y="80096"/>
                  </a:lnTo>
                  <a:lnTo>
                    <a:pt x="11319" y="42778"/>
                  </a:lnTo>
                  <a:lnTo>
                    <a:pt x="42778" y="11319"/>
                  </a:lnTo>
                  <a:lnTo>
                    <a:pt x="80095" y="0"/>
                  </a:lnTo>
                  <a:lnTo>
                    <a:pt x="3901353" y="0"/>
                  </a:lnTo>
                  <a:lnTo>
                    <a:pt x="3938669" y="11319"/>
                  </a:lnTo>
                  <a:lnTo>
                    <a:pt x="3970128" y="42779"/>
                  </a:lnTo>
                  <a:lnTo>
                    <a:pt x="3981448" y="80096"/>
                  </a:lnTo>
                  <a:lnTo>
                    <a:pt x="3981448" y="872403"/>
                  </a:lnTo>
                  <a:lnTo>
                    <a:pt x="3970128" y="909720"/>
                  </a:lnTo>
                  <a:lnTo>
                    <a:pt x="3938669" y="941179"/>
                  </a:lnTo>
                  <a:lnTo>
                    <a:pt x="3906927" y="951950"/>
                  </a:lnTo>
                  <a:lnTo>
                    <a:pt x="3901353" y="952499"/>
                  </a:lnTo>
                  <a:close/>
                </a:path>
              </a:pathLst>
            </a:custGeom>
            <a:solidFill>
              <a:srgbClr val="FA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29524" y="3505199"/>
              <a:ext cx="3981450" cy="952500"/>
            </a:xfrm>
            <a:custGeom>
              <a:avLst/>
              <a:gdLst/>
              <a:ahLst/>
              <a:cxnLst/>
              <a:rect l="l" t="t" r="r" b="b"/>
              <a:pathLst>
                <a:path w="3981450" h="952500">
                  <a:moveTo>
                    <a:pt x="0" y="866774"/>
                  </a:moveTo>
                  <a:lnTo>
                    <a:pt x="0" y="85724"/>
                  </a:lnTo>
                  <a:lnTo>
                    <a:pt x="0" y="80096"/>
                  </a:lnTo>
                  <a:lnTo>
                    <a:pt x="548" y="74521"/>
                  </a:lnTo>
                  <a:lnTo>
                    <a:pt x="14446" y="38098"/>
                  </a:lnTo>
                  <a:lnTo>
                    <a:pt x="25108" y="25108"/>
                  </a:lnTo>
                  <a:lnTo>
                    <a:pt x="29088" y="21128"/>
                  </a:lnTo>
                  <a:lnTo>
                    <a:pt x="63479" y="2744"/>
                  </a:lnTo>
                  <a:lnTo>
                    <a:pt x="80095" y="0"/>
                  </a:lnTo>
                  <a:lnTo>
                    <a:pt x="85724" y="0"/>
                  </a:lnTo>
                  <a:lnTo>
                    <a:pt x="3895724" y="0"/>
                  </a:lnTo>
                  <a:lnTo>
                    <a:pt x="3901353" y="0"/>
                  </a:lnTo>
                  <a:lnTo>
                    <a:pt x="3906927" y="549"/>
                  </a:lnTo>
                  <a:lnTo>
                    <a:pt x="3912448" y="1646"/>
                  </a:lnTo>
                  <a:lnTo>
                    <a:pt x="3917968" y="2744"/>
                  </a:lnTo>
                  <a:lnTo>
                    <a:pt x="3923328" y="4370"/>
                  </a:lnTo>
                  <a:lnTo>
                    <a:pt x="3928528" y="6524"/>
                  </a:lnTo>
                  <a:lnTo>
                    <a:pt x="3933729" y="8679"/>
                  </a:lnTo>
                  <a:lnTo>
                    <a:pt x="3956340" y="25108"/>
                  </a:lnTo>
                  <a:lnTo>
                    <a:pt x="3960320" y="29088"/>
                  </a:lnTo>
                  <a:lnTo>
                    <a:pt x="3978702" y="63479"/>
                  </a:lnTo>
                  <a:lnTo>
                    <a:pt x="3979800" y="69000"/>
                  </a:lnTo>
                  <a:lnTo>
                    <a:pt x="3980899" y="74521"/>
                  </a:lnTo>
                  <a:lnTo>
                    <a:pt x="3981448" y="80096"/>
                  </a:lnTo>
                  <a:lnTo>
                    <a:pt x="3981449" y="85724"/>
                  </a:lnTo>
                  <a:lnTo>
                    <a:pt x="3981449" y="866774"/>
                  </a:lnTo>
                  <a:lnTo>
                    <a:pt x="3981448" y="872403"/>
                  </a:lnTo>
                  <a:lnTo>
                    <a:pt x="3980899" y="877978"/>
                  </a:lnTo>
                  <a:lnTo>
                    <a:pt x="3979800" y="883498"/>
                  </a:lnTo>
                  <a:lnTo>
                    <a:pt x="3978702" y="889018"/>
                  </a:lnTo>
                  <a:lnTo>
                    <a:pt x="3967000" y="914400"/>
                  </a:lnTo>
                  <a:lnTo>
                    <a:pt x="3963874" y="919080"/>
                  </a:lnTo>
                  <a:lnTo>
                    <a:pt x="3943349" y="938051"/>
                  </a:lnTo>
                  <a:lnTo>
                    <a:pt x="3938669" y="941179"/>
                  </a:lnTo>
                  <a:lnTo>
                    <a:pt x="3933729" y="943819"/>
                  </a:lnTo>
                  <a:lnTo>
                    <a:pt x="3928528" y="945973"/>
                  </a:lnTo>
                  <a:lnTo>
                    <a:pt x="3923328" y="948128"/>
                  </a:lnTo>
                  <a:lnTo>
                    <a:pt x="3895724" y="952499"/>
                  </a:lnTo>
                  <a:lnTo>
                    <a:pt x="85724" y="952499"/>
                  </a:lnTo>
                  <a:lnTo>
                    <a:pt x="80095" y="952499"/>
                  </a:lnTo>
                  <a:lnTo>
                    <a:pt x="74521" y="951950"/>
                  </a:lnTo>
                  <a:lnTo>
                    <a:pt x="68999" y="950852"/>
                  </a:lnTo>
                  <a:lnTo>
                    <a:pt x="63478" y="949754"/>
                  </a:lnTo>
                  <a:lnTo>
                    <a:pt x="58118" y="948128"/>
                  </a:lnTo>
                  <a:lnTo>
                    <a:pt x="52918" y="945973"/>
                  </a:lnTo>
                  <a:lnTo>
                    <a:pt x="47718" y="943819"/>
                  </a:lnTo>
                  <a:lnTo>
                    <a:pt x="25108" y="927391"/>
                  </a:lnTo>
                  <a:lnTo>
                    <a:pt x="21127" y="923410"/>
                  </a:lnTo>
                  <a:lnTo>
                    <a:pt x="6525" y="899579"/>
                  </a:lnTo>
                  <a:lnTo>
                    <a:pt x="4371" y="894379"/>
                  </a:lnTo>
                  <a:lnTo>
                    <a:pt x="2745" y="889018"/>
                  </a:lnTo>
                  <a:lnTo>
                    <a:pt x="1646" y="883498"/>
                  </a:lnTo>
                  <a:lnTo>
                    <a:pt x="548" y="877978"/>
                  </a:lnTo>
                  <a:lnTo>
                    <a:pt x="0" y="872403"/>
                  </a:lnTo>
                  <a:lnTo>
                    <a:pt x="0" y="866774"/>
                  </a:lnTo>
                  <a:close/>
                </a:path>
              </a:pathLst>
            </a:custGeom>
            <a:ln w="19049">
              <a:solidFill>
                <a:srgbClr val="9A58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769225" y="3616596"/>
            <a:ext cx="3622040" cy="5035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475" spc="450" baseline="1683" dirty="0">
                <a:solidFill>
                  <a:srgbClr val="5B20B5"/>
                </a:solidFill>
                <a:latin typeface="Arial Black"/>
                <a:cs typeface="Arial Black"/>
              </a:rPr>
              <a:t>♥ </a:t>
            </a:r>
            <a:r>
              <a:rPr sz="1700" b="1" spc="-114" dirty="0">
                <a:solidFill>
                  <a:srgbClr val="5B20B5"/>
                </a:solidFill>
                <a:latin typeface="BIZ UDPGothic"/>
                <a:cs typeface="BIZ UDPGothic"/>
              </a:rPr>
              <a:t>ロイヤルティ向上</a:t>
            </a:r>
            <a:endParaRPr sz="170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150" spc="-110" dirty="0">
                <a:solidFill>
                  <a:srgbClr val="5B20B5"/>
                </a:solidFill>
                <a:latin typeface="SimSun"/>
                <a:cs typeface="SimSun"/>
              </a:rPr>
              <a:t>既存見込</a:t>
            </a:r>
            <a:r>
              <a:rPr sz="1150" spc="-110" dirty="0">
                <a:solidFill>
                  <a:srgbClr val="5B20B5"/>
                </a:solidFill>
                <a:latin typeface="PMingLiU"/>
                <a:cs typeface="PMingLiU"/>
              </a:rPr>
              <a:t>み</a:t>
            </a:r>
            <a:r>
              <a:rPr sz="1150" spc="-110" dirty="0">
                <a:solidFill>
                  <a:srgbClr val="5B20B5"/>
                </a:solidFill>
                <a:latin typeface="SimSun"/>
                <a:cs typeface="SimSun"/>
              </a:rPr>
              <a:t>客</a:t>
            </a:r>
            <a:r>
              <a:rPr sz="1150" spc="-110" dirty="0">
                <a:solidFill>
                  <a:srgbClr val="5B20B5"/>
                </a:solidFill>
                <a:latin typeface="PMingLiU"/>
                <a:cs typeface="PMingLiU"/>
              </a:rPr>
              <a:t>‧</a:t>
            </a:r>
            <a:r>
              <a:rPr sz="1150" spc="-110" dirty="0">
                <a:solidFill>
                  <a:srgbClr val="5B20B5"/>
                </a:solidFill>
                <a:latin typeface="SimSun"/>
                <a:cs typeface="SimSun"/>
              </a:rPr>
              <a:t>受講者</a:t>
            </a:r>
            <a:r>
              <a:rPr sz="1150" spc="-120" dirty="0">
                <a:solidFill>
                  <a:srgbClr val="5B20B5"/>
                </a:solidFill>
                <a:latin typeface="PMingLiU"/>
                <a:cs typeface="PMingLiU"/>
              </a:rPr>
              <a:t>との</a:t>
            </a:r>
            <a:r>
              <a:rPr sz="1150" spc="-110" dirty="0">
                <a:solidFill>
                  <a:srgbClr val="5B20B5"/>
                </a:solidFill>
                <a:latin typeface="SimSun"/>
                <a:cs typeface="SimSun"/>
              </a:rPr>
              <a:t>継続的</a:t>
            </a:r>
            <a:r>
              <a:rPr sz="1150" spc="-110" dirty="0">
                <a:solidFill>
                  <a:srgbClr val="5B20B5"/>
                </a:solidFill>
                <a:latin typeface="PMingLiU"/>
                <a:cs typeface="PMingLiU"/>
              </a:rPr>
              <a:t>な</a:t>
            </a:r>
            <a:r>
              <a:rPr sz="1150" spc="-110" dirty="0">
                <a:solidFill>
                  <a:srgbClr val="5B20B5"/>
                </a:solidFill>
                <a:latin typeface="SimSun"/>
                <a:cs typeface="SimSun"/>
              </a:rPr>
              <a:t>関係構築</a:t>
            </a:r>
            <a:r>
              <a:rPr sz="1150" spc="-120" dirty="0">
                <a:solidFill>
                  <a:srgbClr val="5B20B5"/>
                </a:solidFill>
                <a:latin typeface="PMingLiU"/>
                <a:cs typeface="PMingLiU"/>
              </a:rPr>
              <a:t>により</a:t>
            </a:r>
            <a:r>
              <a:rPr sz="1150" spc="-110" dirty="0">
                <a:solidFill>
                  <a:srgbClr val="5B20B5"/>
                </a:solidFill>
                <a:latin typeface="SimSun"/>
                <a:cs typeface="SimSun"/>
              </a:rPr>
              <a:t>講座</a:t>
            </a:r>
            <a:r>
              <a:rPr sz="1150" spc="-110" dirty="0">
                <a:solidFill>
                  <a:srgbClr val="5B20B5"/>
                </a:solidFill>
                <a:latin typeface="PMingLiU"/>
                <a:cs typeface="PMingLiU"/>
              </a:rPr>
              <a:t>の</a:t>
            </a:r>
            <a:r>
              <a:rPr sz="1150" spc="-50" dirty="0">
                <a:solidFill>
                  <a:srgbClr val="5B20B5"/>
                </a:solidFill>
                <a:latin typeface="SimSun"/>
                <a:cs typeface="SimSun"/>
              </a:rPr>
              <a:t>付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769225" y="4103814"/>
            <a:ext cx="82550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10" dirty="0">
                <a:solidFill>
                  <a:srgbClr val="5B20B5"/>
                </a:solidFill>
                <a:latin typeface="SimSun"/>
                <a:cs typeface="SimSun"/>
              </a:rPr>
              <a:t>加価値</a:t>
            </a:r>
            <a:r>
              <a:rPr sz="1150" spc="-110" dirty="0">
                <a:solidFill>
                  <a:srgbClr val="5B20B5"/>
                </a:solidFill>
                <a:latin typeface="PMingLiU"/>
                <a:cs typeface="PMingLiU"/>
              </a:rPr>
              <a:t>を</a:t>
            </a:r>
            <a:r>
              <a:rPr sz="1150" spc="-80" dirty="0">
                <a:solidFill>
                  <a:srgbClr val="5B20B5"/>
                </a:solidFill>
                <a:latin typeface="SimSun"/>
                <a:cs typeface="SimSun"/>
              </a:rPr>
              <a:t>向上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504345" y="3846745"/>
            <a:ext cx="4116704" cy="1735455"/>
            <a:chOff x="7504345" y="3846745"/>
            <a:chExt cx="4116704" cy="1735455"/>
          </a:xfrm>
        </p:grpSpPr>
        <p:sp>
          <p:nvSpPr>
            <p:cNvPr id="52" name="object 52"/>
            <p:cNvSpPr/>
            <p:nvPr/>
          </p:nvSpPr>
          <p:spPr>
            <a:xfrm>
              <a:off x="7504345" y="3846745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703" y="269407"/>
                  </a:moveTo>
                  <a:lnTo>
                    <a:pt x="0" y="134703"/>
                  </a:lnTo>
                  <a:lnTo>
                    <a:pt x="134703" y="0"/>
                  </a:lnTo>
                  <a:lnTo>
                    <a:pt x="269407" y="134703"/>
                  </a:lnTo>
                  <a:lnTo>
                    <a:pt x="134703" y="269407"/>
                  </a:lnTo>
                  <a:close/>
                </a:path>
              </a:pathLst>
            </a:custGeom>
            <a:solidFill>
              <a:srgbClr val="FA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4345" y="3846745"/>
              <a:ext cx="148174" cy="26940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629524" y="4619624"/>
              <a:ext cx="3981450" cy="952500"/>
            </a:xfrm>
            <a:custGeom>
              <a:avLst/>
              <a:gdLst/>
              <a:ahLst/>
              <a:cxnLst/>
              <a:rect l="l" t="t" r="r" b="b"/>
              <a:pathLst>
                <a:path w="3981450" h="952500">
                  <a:moveTo>
                    <a:pt x="3901353" y="952499"/>
                  </a:moveTo>
                  <a:lnTo>
                    <a:pt x="80095" y="952499"/>
                  </a:lnTo>
                  <a:lnTo>
                    <a:pt x="74521" y="951950"/>
                  </a:lnTo>
                  <a:lnTo>
                    <a:pt x="33418" y="934924"/>
                  </a:lnTo>
                  <a:lnTo>
                    <a:pt x="8679" y="904780"/>
                  </a:lnTo>
                  <a:lnTo>
                    <a:pt x="0" y="872403"/>
                  </a:lnTo>
                  <a:lnTo>
                    <a:pt x="0" y="866774"/>
                  </a:lnTo>
                  <a:lnTo>
                    <a:pt x="0" y="80096"/>
                  </a:lnTo>
                  <a:lnTo>
                    <a:pt x="11319" y="42778"/>
                  </a:lnTo>
                  <a:lnTo>
                    <a:pt x="42778" y="11319"/>
                  </a:lnTo>
                  <a:lnTo>
                    <a:pt x="80095" y="0"/>
                  </a:lnTo>
                  <a:lnTo>
                    <a:pt x="3901353" y="0"/>
                  </a:lnTo>
                  <a:lnTo>
                    <a:pt x="3938669" y="11319"/>
                  </a:lnTo>
                  <a:lnTo>
                    <a:pt x="3970128" y="42778"/>
                  </a:lnTo>
                  <a:lnTo>
                    <a:pt x="3981448" y="80096"/>
                  </a:lnTo>
                  <a:lnTo>
                    <a:pt x="3981448" y="872403"/>
                  </a:lnTo>
                  <a:lnTo>
                    <a:pt x="3970128" y="909720"/>
                  </a:lnTo>
                  <a:lnTo>
                    <a:pt x="3938669" y="941179"/>
                  </a:lnTo>
                  <a:lnTo>
                    <a:pt x="3906927" y="951950"/>
                  </a:lnTo>
                  <a:lnTo>
                    <a:pt x="3901353" y="952499"/>
                  </a:lnTo>
                  <a:close/>
                </a:path>
              </a:pathLst>
            </a:custGeom>
            <a:solidFill>
              <a:srgbClr val="F0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29524" y="4619624"/>
              <a:ext cx="3981450" cy="952500"/>
            </a:xfrm>
            <a:custGeom>
              <a:avLst/>
              <a:gdLst/>
              <a:ahLst/>
              <a:cxnLst/>
              <a:rect l="l" t="t" r="r" b="b"/>
              <a:pathLst>
                <a:path w="3981450" h="952500">
                  <a:moveTo>
                    <a:pt x="0" y="866774"/>
                  </a:moveTo>
                  <a:lnTo>
                    <a:pt x="0" y="85724"/>
                  </a:lnTo>
                  <a:lnTo>
                    <a:pt x="0" y="80096"/>
                  </a:lnTo>
                  <a:lnTo>
                    <a:pt x="548" y="74521"/>
                  </a:lnTo>
                  <a:lnTo>
                    <a:pt x="1646" y="69000"/>
                  </a:lnTo>
                  <a:lnTo>
                    <a:pt x="2745" y="63479"/>
                  </a:lnTo>
                  <a:lnTo>
                    <a:pt x="4371" y="58118"/>
                  </a:lnTo>
                  <a:lnTo>
                    <a:pt x="6525" y="52918"/>
                  </a:lnTo>
                  <a:lnTo>
                    <a:pt x="8679" y="47718"/>
                  </a:lnTo>
                  <a:lnTo>
                    <a:pt x="25108" y="25108"/>
                  </a:lnTo>
                  <a:lnTo>
                    <a:pt x="29088" y="21127"/>
                  </a:lnTo>
                  <a:lnTo>
                    <a:pt x="52918" y="6525"/>
                  </a:lnTo>
                  <a:lnTo>
                    <a:pt x="58119" y="4371"/>
                  </a:lnTo>
                  <a:lnTo>
                    <a:pt x="63479" y="2745"/>
                  </a:lnTo>
                  <a:lnTo>
                    <a:pt x="68999" y="1647"/>
                  </a:lnTo>
                  <a:lnTo>
                    <a:pt x="74521" y="549"/>
                  </a:lnTo>
                  <a:lnTo>
                    <a:pt x="80095" y="0"/>
                  </a:lnTo>
                  <a:lnTo>
                    <a:pt x="85724" y="0"/>
                  </a:lnTo>
                  <a:lnTo>
                    <a:pt x="3895724" y="0"/>
                  </a:lnTo>
                  <a:lnTo>
                    <a:pt x="3901353" y="0"/>
                  </a:lnTo>
                  <a:lnTo>
                    <a:pt x="3906927" y="549"/>
                  </a:lnTo>
                  <a:lnTo>
                    <a:pt x="3912448" y="1647"/>
                  </a:lnTo>
                  <a:lnTo>
                    <a:pt x="3917968" y="2744"/>
                  </a:lnTo>
                  <a:lnTo>
                    <a:pt x="3923328" y="4370"/>
                  </a:lnTo>
                  <a:lnTo>
                    <a:pt x="3928528" y="6524"/>
                  </a:lnTo>
                  <a:lnTo>
                    <a:pt x="3933729" y="8678"/>
                  </a:lnTo>
                  <a:lnTo>
                    <a:pt x="3938669" y="11319"/>
                  </a:lnTo>
                  <a:lnTo>
                    <a:pt x="3943349" y="14446"/>
                  </a:lnTo>
                  <a:lnTo>
                    <a:pt x="3948029" y="17573"/>
                  </a:lnTo>
                  <a:lnTo>
                    <a:pt x="3952360" y="21127"/>
                  </a:lnTo>
                  <a:lnTo>
                    <a:pt x="3956340" y="25108"/>
                  </a:lnTo>
                  <a:lnTo>
                    <a:pt x="3960320" y="29088"/>
                  </a:lnTo>
                  <a:lnTo>
                    <a:pt x="3978702" y="63479"/>
                  </a:lnTo>
                  <a:lnTo>
                    <a:pt x="3979800" y="69000"/>
                  </a:lnTo>
                  <a:lnTo>
                    <a:pt x="3980899" y="74521"/>
                  </a:lnTo>
                  <a:lnTo>
                    <a:pt x="3981448" y="80096"/>
                  </a:lnTo>
                  <a:lnTo>
                    <a:pt x="3981449" y="85724"/>
                  </a:lnTo>
                  <a:lnTo>
                    <a:pt x="3981449" y="866774"/>
                  </a:lnTo>
                  <a:lnTo>
                    <a:pt x="3972768" y="904780"/>
                  </a:lnTo>
                  <a:lnTo>
                    <a:pt x="3967000" y="914400"/>
                  </a:lnTo>
                  <a:lnTo>
                    <a:pt x="3963874" y="919081"/>
                  </a:lnTo>
                  <a:lnTo>
                    <a:pt x="3943349" y="938051"/>
                  </a:lnTo>
                  <a:lnTo>
                    <a:pt x="3938669" y="941179"/>
                  </a:lnTo>
                  <a:lnTo>
                    <a:pt x="3933729" y="943820"/>
                  </a:lnTo>
                  <a:lnTo>
                    <a:pt x="3928528" y="945974"/>
                  </a:lnTo>
                  <a:lnTo>
                    <a:pt x="3923328" y="948128"/>
                  </a:lnTo>
                  <a:lnTo>
                    <a:pt x="3895724" y="952499"/>
                  </a:lnTo>
                  <a:lnTo>
                    <a:pt x="85724" y="952499"/>
                  </a:lnTo>
                  <a:lnTo>
                    <a:pt x="52918" y="945974"/>
                  </a:lnTo>
                  <a:lnTo>
                    <a:pt x="47718" y="943820"/>
                  </a:lnTo>
                  <a:lnTo>
                    <a:pt x="25108" y="927391"/>
                  </a:lnTo>
                  <a:lnTo>
                    <a:pt x="21127" y="923410"/>
                  </a:lnTo>
                  <a:lnTo>
                    <a:pt x="6525" y="899579"/>
                  </a:lnTo>
                  <a:lnTo>
                    <a:pt x="4371" y="894379"/>
                  </a:lnTo>
                  <a:lnTo>
                    <a:pt x="2745" y="889018"/>
                  </a:lnTo>
                  <a:lnTo>
                    <a:pt x="1646" y="883498"/>
                  </a:lnTo>
                  <a:lnTo>
                    <a:pt x="548" y="877978"/>
                  </a:lnTo>
                  <a:lnTo>
                    <a:pt x="0" y="872403"/>
                  </a:lnTo>
                  <a:lnTo>
                    <a:pt x="0" y="866774"/>
                  </a:lnTo>
                  <a:close/>
                </a:path>
              </a:pathLst>
            </a:custGeom>
            <a:ln w="19049">
              <a:solidFill>
                <a:srgbClr val="2ECC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769225" y="4731021"/>
            <a:ext cx="3625850" cy="6940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475" spc="1260" baseline="1683" dirty="0">
                <a:solidFill>
                  <a:srgbClr val="055E45"/>
                </a:solidFill>
                <a:latin typeface="Arial Black"/>
                <a:cs typeface="Arial Black"/>
              </a:rPr>
              <a:t></a:t>
            </a:r>
            <a:r>
              <a:rPr sz="2475" spc="150" baseline="1683" dirty="0">
                <a:solidFill>
                  <a:srgbClr val="055E45"/>
                </a:solidFill>
                <a:latin typeface="Arial Black"/>
                <a:cs typeface="Arial Black"/>
              </a:rPr>
              <a:t> </a:t>
            </a:r>
            <a:r>
              <a:rPr sz="1700" b="1" spc="-165" dirty="0">
                <a:solidFill>
                  <a:srgbClr val="055E45"/>
                </a:solidFill>
                <a:latin typeface="BIZ UDPGothic"/>
                <a:cs typeface="BIZ UDPGothic"/>
              </a:rPr>
              <a:t>自発的な口コミ効果</a:t>
            </a:r>
            <a:endParaRPr sz="1700">
              <a:latin typeface="BIZ UDPGothic"/>
              <a:cs typeface="BIZ UDPGothic"/>
            </a:endParaRPr>
          </a:p>
          <a:p>
            <a:pPr marL="12700" marR="5080">
              <a:lnSpc>
                <a:spcPct val="108700"/>
              </a:lnSpc>
              <a:spcBef>
                <a:spcPts val="40"/>
              </a:spcBef>
            </a:pPr>
            <a:r>
              <a:rPr sz="1150" spc="-110" dirty="0">
                <a:solidFill>
                  <a:srgbClr val="055E45"/>
                </a:solidFill>
                <a:latin typeface="SimSun"/>
                <a:cs typeface="SimSun"/>
              </a:rPr>
              <a:t>ファン化した受講者が同僚や知人に講座を推薦し、自然な集</a:t>
            </a:r>
            <a:r>
              <a:rPr sz="1150" spc="-100" dirty="0">
                <a:solidFill>
                  <a:srgbClr val="055E45"/>
                </a:solidFill>
                <a:latin typeface="SimSun"/>
                <a:cs typeface="SimSun"/>
              </a:rPr>
              <a:t>客を促進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504345" y="4961170"/>
            <a:ext cx="4116704" cy="1735455"/>
            <a:chOff x="7504345" y="4961170"/>
            <a:chExt cx="4116704" cy="1735455"/>
          </a:xfrm>
        </p:grpSpPr>
        <p:sp>
          <p:nvSpPr>
            <p:cNvPr id="58" name="object 58"/>
            <p:cNvSpPr/>
            <p:nvPr/>
          </p:nvSpPr>
          <p:spPr>
            <a:xfrm>
              <a:off x="7504345" y="4961170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703" y="269407"/>
                  </a:moveTo>
                  <a:lnTo>
                    <a:pt x="0" y="134703"/>
                  </a:lnTo>
                  <a:lnTo>
                    <a:pt x="134703" y="0"/>
                  </a:lnTo>
                  <a:lnTo>
                    <a:pt x="269407" y="134703"/>
                  </a:lnTo>
                  <a:lnTo>
                    <a:pt x="134703" y="269407"/>
                  </a:lnTo>
                  <a:close/>
                </a:path>
              </a:pathLst>
            </a:custGeom>
            <a:solidFill>
              <a:srgbClr val="F0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4345" y="4961170"/>
              <a:ext cx="148174" cy="26940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629524" y="5734049"/>
              <a:ext cx="3981450" cy="952500"/>
            </a:xfrm>
            <a:custGeom>
              <a:avLst/>
              <a:gdLst/>
              <a:ahLst/>
              <a:cxnLst/>
              <a:rect l="l" t="t" r="r" b="b"/>
              <a:pathLst>
                <a:path w="3981450" h="952500">
                  <a:moveTo>
                    <a:pt x="3901353" y="952499"/>
                  </a:moveTo>
                  <a:lnTo>
                    <a:pt x="80095" y="952499"/>
                  </a:lnTo>
                  <a:lnTo>
                    <a:pt x="74521" y="951950"/>
                  </a:lnTo>
                  <a:lnTo>
                    <a:pt x="33418" y="934924"/>
                  </a:lnTo>
                  <a:lnTo>
                    <a:pt x="8679" y="904779"/>
                  </a:lnTo>
                  <a:lnTo>
                    <a:pt x="0" y="872403"/>
                  </a:lnTo>
                  <a:lnTo>
                    <a:pt x="0" y="866774"/>
                  </a:lnTo>
                  <a:lnTo>
                    <a:pt x="0" y="80095"/>
                  </a:lnTo>
                  <a:lnTo>
                    <a:pt x="11319" y="42778"/>
                  </a:lnTo>
                  <a:lnTo>
                    <a:pt x="42778" y="11319"/>
                  </a:lnTo>
                  <a:lnTo>
                    <a:pt x="80095" y="0"/>
                  </a:lnTo>
                  <a:lnTo>
                    <a:pt x="3901353" y="0"/>
                  </a:lnTo>
                  <a:lnTo>
                    <a:pt x="3938669" y="11319"/>
                  </a:lnTo>
                  <a:lnTo>
                    <a:pt x="3970128" y="42778"/>
                  </a:lnTo>
                  <a:lnTo>
                    <a:pt x="3981448" y="80095"/>
                  </a:lnTo>
                  <a:lnTo>
                    <a:pt x="3981448" y="872403"/>
                  </a:lnTo>
                  <a:lnTo>
                    <a:pt x="3970128" y="909719"/>
                  </a:lnTo>
                  <a:lnTo>
                    <a:pt x="3938669" y="941178"/>
                  </a:lnTo>
                  <a:lnTo>
                    <a:pt x="3906927" y="951950"/>
                  </a:lnTo>
                  <a:lnTo>
                    <a:pt x="3901353" y="952499"/>
                  </a:lnTo>
                  <a:close/>
                </a:path>
              </a:pathLst>
            </a:custGeom>
            <a:solidFill>
              <a:srgbClr val="FF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629524" y="5734049"/>
              <a:ext cx="3981450" cy="952500"/>
            </a:xfrm>
            <a:custGeom>
              <a:avLst/>
              <a:gdLst/>
              <a:ahLst/>
              <a:cxnLst/>
              <a:rect l="l" t="t" r="r" b="b"/>
              <a:pathLst>
                <a:path w="3981450" h="952500">
                  <a:moveTo>
                    <a:pt x="0" y="866774"/>
                  </a:moveTo>
                  <a:lnTo>
                    <a:pt x="0" y="85724"/>
                  </a:lnTo>
                  <a:lnTo>
                    <a:pt x="0" y="80095"/>
                  </a:lnTo>
                  <a:lnTo>
                    <a:pt x="548" y="74521"/>
                  </a:lnTo>
                  <a:lnTo>
                    <a:pt x="1646" y="68999"/>
                  </a:lnTo>
                  <a:lnTo>
                    <a:pt x="2745" y="63479"/>
                  </a:lnTo>
                  <a:lnTo>
                    <a:pt x="4371" y="58119"/>
                  </a:lnTo>
                  <a:lnTo>
                    <a:pt x="6525" y="52918"/>
                  </a:lnTo>
                  <a:lnTo>
                    <a:pt x="8679" y="47718"/>
                  </a:lnTo>
                  <a:lnTo>
                    <a:pt x="25108" y="25107"/>
                  </a:lnTo>
                  <a:lnTo>
                    <a:pt x="29088" y="21127"/>
                  </a:lnTo>
                  <a:lnTo>
                    <a:pt x="52918" y="6524"/>
                  </a:lnTo>
                  <a:lnTo>
                    <a:pt x="58119" y="4370"/>
                  </a:lnTo>
                  <a:lnTo>
                    <a:pt x="63479" y="2744"/>
                  </a:lnTo>
                  <a:lnTo>
                    <a:pt x="68999" y="1646"/>
                  </a:lnTo>
                  <a:lnTo>
                    <a:pt x="74521" y="548"/>
                  </a:lnTo>
                  <a:lnTo>
                    <a:pt x="80095" y="0"/>
                  </a:lnTo>
                  <a:lnTo>
                    <a:pt x="85724" y="0"/>
                  </a:lnTo>
                  <a:lnTo>
                    <a:pt x="3895724" y="0"/>
                  </a:lnTo>
                  <a:lnTo>
                    <a:pt x="3901353" y="0"/>
                  </a:lnTo>
                  <a:lnTo>
                    <a:pt x="3906927" y="548"/>
                  </a:lnTo>
                  <a:lnTo>
                    <a:pt x="3912448" y="1646"/>
                  </a:lnTo>
                  <a:lnTo>
                    <a:pt x="3917968" y="2744"/>
                  </a:lnTo>
                  <a:lnTo>
                    <a:pt x="3923328" y="4370"/>
                  </a:lnTo>
                  <a:lnTo>
                    <a:pt x="3928528" y="6524"/>
                  </a:lnTo>
                  <a:lnTo>
                    <a:pt x="3933729" y="8678"/>
                  </a:lnTo>
                  <a:lnTo>
                    <a:pt x="3956340" y="25107"/>
                  </a:lnTo>
                  <a:lnTo>
                    <a:pt x="3960320" y="29087"/>
                  </a:lnTo>
                  <a:lnTo>
                    <a:pt x="3978702" y="63479"/>
                  </a:lnTo>
                  <a:lnTo>
                    <a:pt x="3981449" y="85724"/>
                  </a:lnTo>
                  <a:lnTo>
                    <a:pt x="3981449" y="866774"/>
                  </a:lnTo>
                  <a:lnTo>
                    <a:pt x="3981448" y="872403"/>
                  </a:lnTo>
                  <a:lnTo>
                    <a:pt x="3980899" y="877977"/>
                  </a:lnTo>
                  <a:lnTo>
                    <a:pt x="3979800" y="883498"/>
                  </a:lnTo>
                  <a:lnTo>
                    <a:pt x="3978702" y="889018"/>
                  </a:lnTo>
                  <a:lnTo>
                    <a:pt x="3967000" y="914399"/>
                  </a:lnTo>
                  <a:lnTo>
                    <a:pt x="3963874" y="919080"/>
                  </a:lnTo>
                  <a:lnTo>
                    <a:pt x="3943349" y="938051"/>
                  </a:lnTo>
                  <a:lnTo>
                    <a:pt x="3938669" y="941178"/>
                  </a:lnTo>
                  <a:lnTo>
                    <a:pt x="3933729" y="943819"/>
                  </a:lnTo>
                  <a:lnTo>
                    <a:pt x="3928528" y="945973"/>
                  </a:lnTo>
                  <a:lnTo>
                    <a:pt x="3923328" y="948127"/>
                  </a:lnTo>
                  <a:lnTo>
                    <a:pt x="3895724" y="952499"/>
                  </a:lnTo>
                  <a:lnTo>
                    <a:pt x="85724" y="952499"/>
                  </a:lnTo>
                  <a:lnTo>
                    <a:pt x="47718" y="943819"/>
                  </a:lnTo>
                  <a:lnTo>
                    <a:pt x="25108" y="927390"/>
                  </a:lnTo>
                  <a:lnTo>
                    <a:pt x="21127" y="923410"/>
                  </a:lnTo>
                  <a:lnTo>
                    <a:pt x="6525" y="899579"/>
                  </a:lnTo>
                  <a:lnTo>
                    <a:pt x="4371" y="894379"/>
                  </a:lnTo>
                  <a:lnTo>
                    <a:pt x="2745" y="889018"/>
                  </a:lnTo>
                  <a:lnTo>
                    <a:pt x="1646" y="883498"/>
                  </a:lnTo>
                  <a:lnTo>
                    <a:pt x="548" y="877977"/>
                  </a:lnTo>
                  <a:lnTo>
                    <a:pt x="0" y="872403"/>
                  </a:lnTo>
                  <a:lnTo>
                    <a:pt x="0" y="866774"/>
                  </a:lnTo>
                  <a:close/>
                </a:path>
              </a:pathLst>
            </a:custGeom>
            <a:ln w="19049">
              <a:solidFill>
                <a:srgbClr val="E7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769225" y="5845446"/>
            <a:ext cx="3625850" cy="6940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475" spc="1260" baseline="1683" dirty="0">
                <a:solidFill>
                  <a:srgbClr val="991B1B"/>
                </a:solidFill>
                <a:latin typeface="Arial Black"/>
                <a:cs typeface="Arial Black"/>
              </a:rPr>
              <a:t></a:t>
            </a:r>
            <a:r>
              <a:rPr sz="2475" spc="120" baseline="1683" dirty="0">
                <a:solidFill>
                  <a:srgbClr val="991B1B"/>
                </a:solidFill>
                <a:latin typeface="Arial Black"/>
                <a:cs typeface="Arial Black"/>
              </a:rPr>
              <a:t> </a:t>
            </a:r>
            <a:r>
              <a:rPr sz="1700" b="1" spc="-190" dirty="0">
                <a:solidFill>
                  <a:srgbClr val="991B1B"/>
                </a:solidFill>
                <a:latin typeface="BIZ UDPGothic"/>
                <a:cs typeface="BIZ UDPGothic"/>
              </a:rPr>
              <a:t>継続的学習機会</a:t>
            </a:r>
            <a:endParaRPr sz="1700">
              <a:latin typeface="BIZ UDPGothic"/>
              <a:cs typeface="BIZ UDPGothic"/>
            </a:endParaRPr>
          </a:p>
          <a:p>
            <a:pPr marL="12700" marR="5080">
              <a:lnSpc>
                <a:spcPct val="108700"/>
              </a:lnSpc>
              <a:spcBef>
                <a:spcPts val="40"/>
              </a:spcBef>
            </a:pPr>
            <a:r>
              <a:rPr sz="1150" spc="-114" dirty="0">
                <a:solidFill>
                  <a:srgbClr val="991B1B"/>
                </a:solidFill>
                <a:latin typeface="SimSun"/>
                <a:cs typeface="SimSun"/>
              </a:rPr>
              <a:t>修了後もサポートがある安心感を提供し、応用編への参加意</a:t>
            </a:r>
            <a:r>
              <a:rPr sz="1150" spc="-100" dirty="0">
                <a:solidFill>
                  <a:srgbClr val="991B1B"/>
                </a:solidFill>
                <a:latin typeface="SimSun"/>
                <a:cs typeface="SimSun"/>
              </a:rPr>
              <a:t>欲を喚起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504345" y="6075595"/>
            <a:ext cx="269875" cy="269875"/>
            <a:chOff x="7504345" y="6075595"/>
            <a:chExt cx="269875" cy="269875"/>
          </a:xfrm>
        </p:grpSpPr>
        <p:sp>
          <p:nvSpPr>
            <p:cNvPr id="64" name="object 64"/>
            <p:cNvSpPr/>
            <p:nvPr/>
          </p:nvSpPr>
          <p:spPr>
            <a:xfrm>
              <a:off x="7504345" y="6075595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703" y="269407"/>
                  </a:moveTo>
                  <a:lnTo>
                    <a:pt x="0" y="134703"/>
                  </a:lnTo>
                  <a:lnTo>
                    <a:pt x="134703" y="0"/>
                  </a:lnTo>
                  <a:lnTo>
                    <a:pt x="269407" y="134703"/>
                  </a:lnTo>
                  <a:lnTo>
                    <a:pt x="134703" y="269407"/>
                  </a:lnTo>
                  <a:close/>
                </a:path>
              </a:pathLst>
            </a:custGeom>
            <a:solidFill>
              <a:srgbClr val="FF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04345" y="6075595"/>
              <a:ext cx="148174" cy="26940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368299" y="7886648"/>
            <a:ext cx="385445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spc="-145" dirty="0">
                <a:solidFill>
                  <a:srgbClr val="1D6090"/>
                </a:solidFill>
                <a:latin typeface="SimSun"/>
                <a:cs typeface="SimSun"/>
              </a:rPr>
              <a:t>ブレンディッドラーニング基本講座：集客課題の分析と改善策</a:t>
            </a:r>
            <a:endParaRPr sz="1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747" y="472439"/>
            <a:ext cx="4231005" cy="439420"/>
          </a:xfrm>
          <a:custGeom>
            <a:avLst/>
            <a:gdLst/>
            <a:ahLst/>
            <a:cxnLst/>
            <a:rect l="l" t="t" r="r" b="b"/>
            <a:pathLst>
              <a:path w="4231005" h="439419">
                <a:moveTo>
                  <a:pt x="1542288" y="0"/>
                </a:moveTo>
                <a:lnTo>
                  <a:pt x="798576" y="0"/>
                </a:lnTo>
                <a:lnTo>
                  <a:pt x="786384" y="0"/>
                </a:lnTo>
                <a:lnTo>
                  <a:pt x="0" y="0"/>
                </a:lnTo>
                <a:lnTo>
                  <a:pt x="0" y="438912"/>
                </a:lnTo>
                <a:lnTo>
                  <a:pt x="798576" y="438912"/>
                </a:lnTo>
                <a:lnTo>
                  <a:pt x="798576" y="426720"/>
                </a:lnTo>
                <a:lnTo>
                  <a:pt x="1542288" y="426720"/>
                </a:lnTo>
                <a:lnTo>
                  <a:pt x="1542288" y="0"/>
                </a:lnTo>
                <a:close/>
              </a:path>
              <a:path w="4231005" h="439419">
                <a:moveTo>
                  <a:pt x="4230624" y="24384"/>
                </a:moveTo>
                <a:lnTo>
                  <a:pt x="3858768" y="24384"/>
                </a:lnTo>
                <a:lnTo>
                  <a:pt x="3858768" y="3048"/>
                </a:lnTo>
                <a:lnTo>
                  <a:pt x="3416808" y="3048"/>
                </a:lnTo>
                <a:lnTo>
                  <a:pt x="3416808" y="24384"/>
                </a:lnTo>
                <a:lnTo>
                  <a:pt x="1926336" y="24384"/>
                </a:lnTo>
                <a:lnTo>
                  <a:pt x="1926336" y="45720"/>
                </a:lnTo>
                <a:lnTo>
                  <a:pt x="1548384" y="45720"/>
                </a:lnTo>
                <a:lnTo>
                  <a:pt x="1548384" y="417576"/>
                </a:lnTo>
                <a:lnTo>
                  <a:pt x="1926336" y="417576"/>
                </a:lnTo>
                <a:lnTo>
                  <a:pt x="1926336" y="432816"/>
                </a:lnTo>
                <a:lnTo>
                  <a:pt x="3416808" y="432816"/>
                </a:lnTo>
                <a:lnTo>
                  <a:pt x="3416808" y="438912"/>
                </a:lnTo>
                <a:lnTo>
                  <a:pt x="3806952" y="438912"/>
                </a:lnTo>
                <a:lnTo>
                  <a:pt x="3858768" y="438912"/>
                </a:lnTo>
                <a:lnTo>
                  <a:pt x="4230624" y="438912"/>
                </a:lnTo>
                <a:lnTo>
                  <a:pt x="4230624" y="24384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59" y="472440"/>
            <a:ext cx="4231005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>
              <a:lnSpc>
                <a:spcPts val="3454"/>
              </a:lnSpc>
            </a:pPr>
            <a:r>
              <a:rPr spc="-250" dirty="0">
                <a:latin typeface="BIZ UDPGothic"/>
                <a:cs typeface="BIZ UDPGothic"/>
              </a:rPr>
              <a:t>年間プロモーション計画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27406" y="428345"/>
            <a:ext cx="16967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70" dirty="0">
                <a:solidFill>
                  <a:srgbClr val="093C61"/>
                </a:solidFill>
                <a:latin typeface="Arial"/>
                <a:cs typeface="Arial"/>
              </a:rPr>
              <a:t>PERSOL</a:t>
            </a:r>
            <a:r>
              <a:rPr sz="1600" b="1" spc="-90" dirty="0">
                <a:solidFill>
                  <a:srgbClr val="093C61"/>
                </a:solidFill>
                <a:latin typeface="Arial"/>
                <a:cs typeface="Arial"/>
              </a:rPr>
              <a:t> </a:t>
            </a:r>
            <a:r>
              <a:rPr sz="1600" b="1" spc="-145" dirty="0">
                <a:solidFill>
                  <a:srgbClr val="093C61"/>
                </a:solidFill>
                <a:latin typeface="BIZ UDPGothic"/>
                <a:cs typeface="BIZ UDPGothic"/>
              </a:rPr>
              <a:t>総合研究所</a:t>
            </a:r>
            <a:endParaRPr sz="1600">
              <a:latin typeface="BIZ UDPGothic"/>
              <a:cs typeface="BIZ UDP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6749" y="993647"/>
            <a:ext cx="5322570" cy="4541520"/>
            <a:chOff x="666749" y="993647"/>
            <a:chExt cx="5322570" cy="4541520"/>
          </a:xfrm>
        </p:grpSpPr>
        <p:sp>
          <p:nvSpPr>
            <p:cNvPr id="7" name="object 7"/>
            <p:cNvSpPr/>
            <p:nvPr/>
          </p:nvSpPr>
          <p:spPr>
            <a:xfrm>
              <a:off x="666749" y="1181099"/>
              <a:ext cx="57150" cy="4105275"/>
            </a:xfrm>
            <a:custGeom>
              <a:avLst/>
              <a:gdLst/>
              <a:ahLst/>
              <a:cxnLst/>
              <a:rect l="l" t="t" r="r" b="b"/>
              <a:pathLst>
                <a:path w="57150" h="4105275">
                  <a:moveTo>
                    <a:pt x="32364" y="4105274"/>
                  </a:moveTo>
                  <a:lnTo>
                    <a:pt x="24785" y="4105274"/>
                  </a:lnTo>
                  <a:lnTo>
                    <a:pt x="21140" y="4104549"/>
                  </a:lnTo>
                  <a:lnTo>
                    <a:pt x="0" y="4080488"/>
                  </a:lnTo>
                  <a:lnTo>
                    <a:pt x="0" y="40766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49" y="24785"/>
                  </a:lnTo>
                  <a:lnTo>
                    <a:pt x="57149" y="4080488"/>
                  </a:lnTo>
                  <a:lnTo>
                    <a:pt x="36009" y="4104549"/>
                  </a:lnTo>
                  <a:lnTo>
                    <a:pt x="32364" y="4105274"/>
                  </a:lnTo>
                  <a:close/>
                </a:path>
              </a:pathLst>
            </a:custGeom>
            <a:solidFill>
              <a:srgbClr val="339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631" y="993647"/>
              <a:ext cx="3218687" cy="45415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1250" y="1158347"/>
            <a:ext cx="958850" cy="4851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50" b="1" spc="-60" dirty="0">
                <a:solidFill>
                  <a:srgbClr val="1C4ED8"/>
                </a:solidFill>
                <a:latin typeface="Trebuchet MS"/>
                <a:cs typeface="Trebuchet MS"/>
              </a:rPr>
              <a:t>5</a:t>
            </a:r>
            <a:r>
              <a:rPr sz="1500" b="1" spc="-150" dirty="0">
                <a:solidFill>
                  <a:srgbClr val="1C4ED8"/>
                </a:solidFill>
                <a:latin typeface="BIZ UDPGothic"/>
                <a:cs typeface="BIZ UDPGothic"/>
              </a:rPr>
              <a:t>〜</a:t>
            </a:r>
            <a:r>
              <a:rPr sz="1450" b="1" spc="-60" dirty="0">
                <a:solidFill>
                  <a:srgbClr val="1C4ED8"/>
                </a:solidFill>
                <a:latin typeface="Trebuchet MS"/>
                <a:cs typeface="Trebuchet MS"/>
              </a:rPr>
              <a:t>7</a:t>
            </a:r>
            <a:r>
              <a:rPr sz="1500" b="1" spc="-50" dirty="0">
                <a:solidFill>
                  <a:srgbClr val="1C4ED8"/>
                </a:solidFill>
                <a:latin typeface="BIZ UDPGothic"/>
                <a:cs typeface="BIZ UDPGothic"/>
              </a:rPr>
              <a:t>月</a:t>
            </a:r>
            <a:endParaRPr sz="150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50" spc="-105" dirty="0">
                <a:solidFill>
                  <a:srgbClr val="2562EB"/>
                </a:solidFill>
                <a:latin typeface="SimSun"/>
                <a:cs typeface="SimSun"/>
              </a:rPr>
              <a:t>初期立て直し期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1250" y="2625197"/>
            <a:ext cx="1092200" cy="4851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500" b="1" spc="-85" dirty="0">
                <a:solidFill>
                  <a:srgbClr val="6D28D9"/>
                </a:solidFill>
                <a:latin typeface="Trebuchet MS"/>
                <a:cs typeface="Trebuchet MS"/>
              </a:rPr>
              <a:t>8</a:t>
            </a:r>
            <a:r>
              <a:rPr sz="1500" b="1" spc="-150" dirty="0">
                <a:solidFill>
                  <a:srgbClr val="6D28D9"/>
                </a:solidFill>
                <a:latin typeface="BIZ UDPGothic"/>
                <a:cs typeface="BIZ UDPGothic"/>
              </a:rPr>
              <a:t>〜</a:t>
            </a:r>
            <a:r>
              <a:rPr sz="1500" b="1" spc="-85" dirty="0">
                <a:solidFill>
                  <a:srgbClr val="6D28D9"/>
                </a:solidFill>
                <a:latin typeface="Trebuchet MS"/>
                <a:cs typeface="Trebuchet MS"/>
              </a:rPr>
              <a:t>11</a:t>
            </a:r>
            <a:r>
              <a:rPr sz="1500" b="1" spc="-50" dirty="0">
                <a:solidFill>
                  <a:srgbClr val="6D28D9"/>
                </a:solidFill>
                <a:latin typeface="BIZ UDPGothic"/>
                <a:cs typeface="BIZ UDPGothic"/>
              </a:rPr>
              <a:t>月</a:t>
            </a:r>
            <a:endParaRPr sz="150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50" spc="-110" dirty="0">
                <a:solidFill>
                  <a:srgbClr val="7C3AEC"/>
                </a:solidFill>
                <a:latin typeface="SimSun"/>
                <a:cs typeface="SimSun"/>
              </a:rPr>
              <a:t>集客拡大</a:t>
            </a:r>
            <a:r>
              <a:rPr sz="1150" spc="690" dirty="0">
                <a:solidFill>
                  <a:srgbClr val="7C3AEC"/>
                </a:solidFill>
                <a:latin typeface="Lucida Sans Unicode"/>
                <a:cs typeface="Lucida Sans Unicode"/>
              </a:rPr>
              <a:t>‧</a:t>
            </a:r>
            <a:r>
              <a:rPr sz="1150" spc="-90" dirty="0">
                <a:solidFill>
                  <a:srgbClr val="7C3AEC"/>
                </a:solidFill>
                <a:latin typeface="SimSun"/>
                <a:cs typeface="SimSun"/>
              </a:rPr>
              <a:t>加速期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1250" y="4101571"/>
            <a:ext cx="1092200" cy="4851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500" b="1" spc="-85" dirty="0">
                <a:latin typeface="Trebuchet MS"/>
                <a:cs typeface="Trebuchet MS"/>
              </a:rPr>
              <a:t>12</a:t>
            </a:r>
            <a:r>
              <a:rPr sz="1500" b="1" spc="-150" dirty="0">
                <a:latin typeface="BIZ UDPGothic"/>
                <a:cs typeface="BIZ UDPGothic"/>
              </a:rPr>
              <a:t>〜</a:t>
            </a:r>
            <a:r>
              <a:rPr sz="1500" b="1" spc="-85" dirty="0">
                <a:latin typeface="Trebuchet MS"/>
                <a:cs typeface="Trebuchet MS"/>
              </a:rPr>
              <a:t>3</a:t>
            </a:r>
            <a:r>
              <a:rPr sz="1500" b="1" spc="-50" dirty="0">
                <a:latin typeface="BIZ UDPGothic"/>
                <a:cs typeface="BIZ UDPGothic"/>
              </a:rPr>
              <a:t>月</a:t>
            </a:r>
            <a:endParaRPr sz="150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50" spc="-110" dirty="0">
                <a:latin typeface="PMingLiU"/>
                <a:cs typeface="PMingLiU"/>
              </a:rPr>
              <a:t>フォロー‧</a:t>
            </a:r>
            <a:r>
              <a:rPr sz="1150" spc="-90" dirty="0">
                <a:latin typeface="SimSun"/>
                <a:cs typeface="SimSun"/>
              </a:rPr>
              <a:t>定着期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4849" y="1353185"/>
            <a:ext cx="13589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70" dirty="0">
                <a:solidFill>
                  <a:srgbClr val="1C4ED8"/>
                </a:solidFill>
                <a:latin typeface="BIZ UDPGothic"/>
                <a:cs typeface="BIZ UDPGothic"/>
              </a:rPr>
              <a:t>初期立て直し期</a:t>
            </a:r>
            <a:endParaRPr sz="1700">
              <a:latin typeface="BIZ UDPGothic"/>
              <a:cs typeface="BIZ UDP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44850" y="1736976"/>
            <a:ext cx="164909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i="1" spc="-165" dirty="0">
                <a:solidFill>
                  <a:srgbClr val="1D40AF"/>
                </a:solidFill>
                <a:latin typeface="Meiryo"/>
                <a:cs typeface="Meiryo"/>
              </a:rPr>
              <a:t>認知拡大と</a:t>
            </a:r>
            <a:r>
              <a:rPr sz="1150" i="1" spc="-80" dirty="0">
                <a:solidFill>
                  <a:srgbClr val="1D40AF"/>
                </a:solidFill>
                <a:latin typeface="News Gothic MT"/>
                <a:cs typeface="News Gothic MT"/>
              </a:rPr>
              <a:t>LP</a:t>
            </a:r>
            <a:r>
              <a:rPr sz="1200" i="1" spc="-150" dirty="0">
                <a:solidFill>
                  <a:srgbClr val="1D40AF"/>
                </a:solidFill>
                <a:latin typeface="Meiryo"/>
                <a:cs typeface="Meiryo"/>
              </a:rPr>
              <a:t>改善を最優先</a:t>
            </a:r>
            <a:endParaRPr sz="12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87725" y="2162376"/>
            <a:ext cx="13404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25" spc="217" baseline="2057" dirty="0">
                <a:solidFill>
                  <a:srgbClr val="3B81F5"/>
                </a:solidFill>
                <a:latin typeface="Arial Black"/>
                <a:cs typeface="Arial Black"/>
              </a:rPr>
              <a:t></a:t>
            </a:r>
            <a:r>
              <a:rPr sz="2025" spc="412" baseline="2057" dirty="0">
                <a:solidFill>
                  <a:srgbClr val="3B81F5"/>
                </a:solidFill>
                <a:latin typeface="Arial Black"/>
                <a:cs typeface="Arial Black"/>
              </a:rPr>
              <a:t> </a:t>
            </a:r>
            <a:r>
              <a:rPr sz="1400" spc="-114" dirty="0">
                <a:latin typeface="Verdana"/>
                <a:cs typeface="Verdana"/>
              </a:rPr>
              <a:t>LP</a:t>
            </a:r>
            <a:r>
              <a:rPr sz="1350" spc="-245" dirty="0">
                <a:latin typeface="PMingLiU"/>
                <a:cs typeface="PMingLiU"/>
              </a:rPr>
              <a:t>リニューアル</a:t>
            </a:r>
            <a:endParaRPr sz="1350">
              <a:latin typeface="PMingLiU"/>
              <a:cs typeface="PMingLiU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87725" y="2596388"/>
            <a:ext cx="194691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9715">
              <a:lnSpc>
                <a:spcPts val="1225"/>
              </a:lnSpc>
              <a:spcBef>
                <a:spcPts val="105"/>
              </a:spcBef>
            </a:pPr>
            <a:r>
              <a:rPr sz="1350" spc="-170" dirty="0">
                <a:latin typeface="SimSun"/>
                <a:cs typeface="SimSun"/>
              </a:rPr>
              <a:t>新</a:t>
            </a:r>
            <a:r>
              <a:rPr sz="1350" spc="-170" dirty="0">
                <a:latin typeface="PMingLiU"/>
                <a:cs typeface="PMingLiU"/>
              </a:rPr>
              <a:t>プロ</a:t>
            </a:r>
            <a:r>
              <a:rPr sz="1350" spc="-170" dirty="0">
                <a:latin typeface="SimSun"/>
                <a:cs typeface="SimSun"/>
              </a:rPr>
              <a:t>モ</a:t>
            </a:r>
            <a:r>
              <a:rPr sz="1350" spc="-180" dirty="0">
                <a:latin typeface="PMingLiU"/>
                <a:cs typeface="PMingLiU"/>
              </a:rPr>
              <a:t>ーション</a:t>
            </a:r>
            <a:r>
              <a:rPr sz="1350" spc="-130" dirty="0">
                <a:latin typeface="SimSun"/>
                <a:cs typeface="SimSun"/>
              </a:rPr>
              <a:t>動画公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ts val="900"/>
              </a:lnSpc>
            </a:pPr>
            <a:r>
              <a:rPr sz="1350" spc="395" dirty="0">
                <a:solidFill>
                  <a:srgbClr val="3B81F5"/>
                </a:solidFill>
                <a:latin typeface="Arial Black"/>
                <a:cs typeface="Arial Black"/>
              </a:rPr>
              <a:t></a:t>
            </a:r>
            <a:endParaRPr sz="1350">
              <a:latin typeface="Arial Black"/>
              <a:cs typeface="Arial Black"/>
            </a:endParaRPr>
          </a:p>
          <a:p>
            <a:pPr marL="259715">
              <a:lnSpc>
                <a:spcPts val="1295"/>
              </a:lnSpc>
            </a:pPr>
            <a:r>
              <a:rPr sz="1350" spc="-50" dirty="0">
                <a:latin typeface="SimSun"/>
                <a:cs typeface="SimSun"/>
              </a:rPr>
              <a:t>開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87725" y="3244088"/>
            <a:ext cx="16637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967" baseline="2057" dirty="0">
                <a:solidFill>
                  <a:srgbClr val="3B81F5"/>
                </a:solidFill>
                <a:latin typeface="Arial Black"/>
                <a:cs typeface="Arial Black"/>
              </a:rPr>
              <a:t></a:t>
            </a:r>
            <a:r>
              <a:rPr sz="2025" spc="315" baseline="2057" dirty="0">
                <a:solidFill>
                  <a:srgbClr val="3B81F5"/>
                </a:solidFill>
                <a:latin typeface="Arial Black"/>
                <a:cs typeface="Arial Black"/>
              </a:rPr>
              <a:t> </a:t>
            </a:r>
            <a:r>
              <a:rPr sz="1350" spc="-170" dirty="0">
                <a:latin typeface="SimSun"/>
                <a:cs typeface="SimSun"/>
              </a:rPr>
              <a:t>無料</a:t>
            </a:r>
            <a:r>
              <a:rPr sz="1350" spc="-170" dirty="0">
                <a:latin typeface="PMingLiU"/>
                <a:cs typeface="PMingLiU"/>
              </a:rPr>
              <a:t>ウェビナー</a:t>
            </a:r>
            <a:r>
              <a:rPr sz="1350" spc="-420" dirty="0">
                <a:latin typeface="SimSun"/>
                <a:cs typeface="SimSun"/>
              </a:rPr>
              <a:t>実施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87725" y="3663187"/>
            <a:ext cx="16179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359" baseline="2057" dirty="0">
                <a:solidFill>
                  <a:srgbClr val="3B81F5"/>
                </a:solidFill>
                <a:latin typeface="Arial Black"/>
                <a:cs typeface="Arial Black"/>
              </a:rPr>
              <a:t></a:t>
            </a:r>
            <a:r>
              <a:rPr sz="2025" spc="315" baseline="2057" dirty="0">
                <a:solidFill>
                  <a:srgbClr val="3B81F5"/>
                </a:solidFill>
                <a:latin typeface="Arial Black"/>
                <a:cs typeface="Arial Black"/>
              </a:rPr>
              <a:t> </a:t>
            </a:r>
            <a:r>
              <a:rPr sz="1350" spc="-180" dirty="0">
                <a:latin typeface="PMingLiU"/>
                <a:cs typeface="PMingLiU"/>
              </a:rPr>
              <a:t>プレスリリース</a:t>
            </a:r>
            <a:r>
              <a:rPr sz="1350" spc="-365" dirty="0">
                <a:latin typeface="SimSun"/>
                <a:cs typeface="SimSun"/>
              </a:rPr>
              <a:t>配信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7725" y="4076901"/>
            <a:ext cx="185356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25" spc="359" baseline="2057" dirty="0">
                <a:solidFill>
                  <a:srgbClr val="3B81F5"/>
                </a:solidFill>
                <a:latin typeface="Arial"/>
                <a:cs typeface="Arial"/>
              </a:rPr>
              <a:t></a:t>
            </a:r>
            <a:r>
              <a:rPr sz="2025" spc="465" baseline="2057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sz="1400" spc="-165" dirty="0">
                <a:latin typeface="Verdana"/>
                <a:cs typeface="Verdana"/>
              </a:rPr>
              <a:t>Facebook</a:t>
            </a:r>
            <a:r>
              <a:rPr sz="1350" spc="-235" dirty="0">
                <a:latin typeface="SimSun"/>
                <a:cs typeface="SimSun"/>
              </a:rPr>
              <a:t>広告試験運用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7725" y="4558537"/>
            <a:ext cx="18002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240" dirty="0">
                <a:solidFill>
                  <a:srgbClr val="1C4ED8"/>
                </a:solidFill>
                <a:latin typeface="Arial Black"/>
                <a:cs typeface="Arial Black"/>
              </a:rPr>
              <a:t></a:t>
            </a:r>
            <a:r>
              <a:rPr sz="1350" spc="225" dirty="0">
                <a:solidFill>
                  <a:srgbClr val="1C4ED8"/>
                </a:solidFill>
                <a:latin typeface="Arial Black"/>
                <a:cs typeface="Arial Black"/>
              </a:rPr>
              <a:t> </a:t>
            </a:r>
            <a:r>
              <a:rPr sz="1350" b="1" spc="-65" dirty="0">
                <a:solidFill>
                  <a:srgbClr val="1C4ED8"/>
                </a:solidFill>
                <a:latin typeface="BIZ UDPGothic"/>
                <a:cs typeface="BIZ UDPGothic"/>
              </a:rPr>
              <a:t>目標：充足率</a:t>
            </a:r>
            <a:r>
              <a:rPr sz="1350" b="1" spc="-130" dirty="0">
                <a:solidFill>
                  <a:srgbClr val="1C4ED8"/>
                </a:solidFill>
                <a:latin typeface="Cambria"/>
                <a:cs typeface="Cambria"/>
              </a:rPr>
              <a:t>50%</a:t>
            </a:r>
            <a:r>
              <a:rPr sz="1350" b="1" spc="-360" dirty="0">
                <a:solidFill>
                  <a:srgbClr val="1C4ED8"/>
                </a:solidFill>
                <a:latin typeface="BIZ UDPGothic"/>
                <a:cs typeface="BIZ UDPGothic"/>
              </a:rPr>
              <a:t>以上</a:t>
            </a:r>
            <a:endParaRPr sz="1350">
              <a:latin typeface="BIZ UDPGothic"/>
              <a:cs typeface="BIZ UDPGothic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6374" y="1085849"/>
            <a:ext cx="571499" cy="5714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448250" y="1186557"/>
            <a:ext cx="25400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</a:t>
            </a:r>
            <a:endParaRPr sz="2000">
              <a:latin typeface="Arial Black"/>
              <a:cs typeface="Arial Black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1200" y="993647"/>
            <a:ext cx="3227831" cy="454151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267400" y="1353185"/>
            <a:ext cx="15494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10" dirty="0">
                <a:solidFill>
                  <a:srgbClr val="6D28D9"/>
                </a:solidFill>
                <a:latin typeface="BIZ UDPGothic"/>
                <a:cs typeface="BIZ UDPGothic"/>
              </a:rPr>
              <a:t>集客拡大</a:t>
            </a:r>
            <a:r>
              <a:rPr sz="1700" b="1" spc="955" dirty="0">
                <a:solidFill>
                  <a:srgbClr val="6D28D9"/>
                </a:solidFill>
                <a:latin typeface="Tahoma"/>
                <a:cs typeface="Tahoma"/>
              </a:rPr>
              <a:t>‧</a:t>
            </a:r>
            <a:r>
              <a:rPr sz="1700" b="1" spc="-185" dirty="0">
                <a:solidFill>
                  <a:srgbClr val="6D28D9"/>
                </a:solidFill>
                <a:latin typeface="BIZ UDPGothic"/>
                <a:cs typeface="BIZ UDPGothic"/>
              </a:rPr>
              <a:t>加速期</a:t>
            </a:r>
            <a:endParaRPr sz="1700">
              <a:latin typeface="BIZ UDPGothic"/>
              <a:cs typeface="BIZ UDP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67400" y="1736976"/>
            <a:ext cx="175895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i="1" spc="-160" dirty="0">
                <a:solidFill>
                  <a:srgbClr val="5B20B5"/>
                </a:solidFill>
                <a:latin typeface="Meiryo"/>
                <a:cs typeface="Meiryo"/>
              </a:rPr>
              <a:t>本格的に集客数を伸ばす期間</a:t>
            </a:r>
            <a:endParaRPr sz="1200">
              <a:latin typeface="Meiryo"/>
              <a:cs typeface="Meiry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10275" y="2273300"/>
            <a:ext cx="13970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400" dirty="0">
                <a:solidFill>
                  <a:srgbClr val="8B5CF5"/>
                </a:solidFill>
                <a:latin typeface="DejaVu Sans"/>
                <a:cs typeface="DejaVu Sans"/>
              </a:rPr>
              <a:t></a:t>
            </a:r>
            <a:endParaRPr sz="1350">
              <a:latin typeface="DejaVu Sans"/>
              <a:cs typeface="DejaVu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00775" y="2145817"/>
            <a:ext cx="184213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50" spc="-175" dirty="0">
                <a:latin typeface="PMingLiU"/>
                <a:cs typeface="PMingLiU"/>
              </a:rPr>
              <a:t>コンテンツマーケティング</a:t>
            </a:r>
            <a:r>
              <a:rPr sz="1350" spc="-110" dirty="0">
                <a:latin typeface="SimSun"/>
                <a:cs typeface="SimSun"/>
              </a:rPr>
              <a:t>強化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10275" y="2824988"/>
            <a:ext cx="18161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b="1" spc="1679" baseline="2057" dirty="0">
                <a:solidFill>
                  <a:srgbClr val="8B5CF5"/>
                </a:solidFill>
                <a:latin typeface="DejaVu Sans"/>
                <a:cs typeface="DejaVu Sans"/>
              </a:rPr>
              <a:t></a:t>
            </a:r>
            <a:r>
              <a:rPr sz="2025" b="1" spc="300" baseline="2057" dirty="0">
                <a:solidFill>
                  <a:srgbClr val="8B5CF5"/>
                </a:solidFill>
                <a:latin typeface="DejaVu Sans"/>
                <a:cs typeface="DejaVu Sans"/>
              </a:rPr>
              <a:t> </a:t>
            </a:r>
            <a:r>
              <a:rPr sz="1350" spc="-170" dirty="0">
                <a:latin typeface="SimSun"/>
                <a:cs typeface="SimSun"/>
              </a:rPr>
              <a:t>大型共催</a:t>
            </a:r>
            <a:r>
              <a:rPr sz="1350" spc="-170" dirty="0">
                <a:latin typeface="PMingLiU"/>
                <a:cs typeface="PMingLiU"/>
              </a:rPr>
              <a:t>イベント</a:t>
            </a:r>
            <a:r>
              <a:rPr sz="1350" spc="-665" dirty="0">
                <a:latin typeface="SimSun"/>
                <a:cs typeface="SimSun"/>
              </a:rPr>
              <a:t>開催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10275" y="3349625"/>
            <a:ext cx="17780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5" dirty="0">
                <a:solidFill>
                  <a:srgbClr val="8B5CF5"/>
                </a:solidFill>
                <a:latin typeface="DejaVu Sans"/>
                <a:cs typeface="DejaVu Sans"/>
              </a:rPr>
              <a:t>✉</a:t>
            </a:r>
            <a:endParaRPr sz="1350">
              <a:latin typeface="DejaVu Sans"/>
              <a:cs typeface="DejaVu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8875" y="3222142"/>
            <a:ext cx="17005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50" spc="-175" dirty="0">
                <a:latin typeface="PMingLiU"/>
                <a:cs typeface="PMingLiU"/>
              </a:rPr>
              <a:t>メールナーチャリング</a:t>
            </a:r>
            <a:r>
              <a:rPr sz="1350" spc="-65" dirty="0">
                <a:latin typeface="SimSun"/>
                <a:cs typeface="SimSun"/>
              </a:rPr>
              <a:t>実</a:t>
            </a:r>
            <a:r>
              <a:rPr sz="1350" spc="-50" dirty="0">
                <a:latin typeface="SimSun"/>
                <a:cs typeface="SimSun"/>
              </a:rPr>
              <a:t>施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10275" y="3883273"/>
            <a:ext cx="1441450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b="1" baseline="1984" dirty="0">
                <a:solidFill>
                  <a:srgbClr val="8B5CF5"/>
                </a:solidFill>
                <a:latin typeface="Verdana"/>
                <a:cs typeface="Verdana"/>
              </a:rPr>
              <a:t># </a:t>
            </a:r>
            <a:r>
              <a:rPr sz="1400" spc="-235" dirty="0">
                <a:latin typeface="Verdana"/>
                <a:cs typeface="Verdana"/>
              </a:rPr>
              <a:t>SNS</a:t>
            </a:r>
            <a:r>
              <a:rPr sz="1350" spc="-150" dirty="0">
                <a:latin typeface="SimSun"/>
                <a:cs typeface="SimSun"/>
              </a:rPr>
              <a:t>発信頻度向上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10275" y="4368037"/>
            <a:ext cx="16751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240" dirty="0">
                <a:solidFill>
                  <a:srgbClr val="6D28D9"/>
                </a:solidFill>
                <a:latin typeface="Arial Black"/>
                <a:cs typeface="Arial Black"/>
              </a:rPr>
              <a:t></a:t>
            </a:r>
            <a:r>
              <a:rPr sz="1350" spc="220" dirty="0">
                <a:solidFill>
                  <a:srgbClr val="6D28D9"/>
                </a:solidFill>
                <a:latin typeface="Arial Black"/>
                <a:cs typeface="Arial Black"/>
              </a:rPr>
              <a:t> </a:t>
            </a:r>
            <a:r>
              <a:rPr sz="1350" b="1" spc="-80" dirty="0">
                <a:solidFill>
                  <a:srgbClr val="6D28D9"/>
                </a:solidFill>
                <a:latin typeface="BIZ UDPGothic"/>
                <a:cs typeface="BIZ UDPGothic"/>
              </a:rPr>
              <a:t>目標：</a:t>
            </a:r>
            <a:r>
              <a:rPr sz="1350" b="1" spc="105" dirty="0">
                <a:solidFill>
                  <a:srgbClr val="6D28D9"/>
                </a:solidFill>
                <a:latin typeface="Cambria"/>
                <a:cs typeface="Cambria"/>
              </a:rPr>
              <a:t>80</a:t>
            </a:r>
            <a:r>
              <a:rPr sz="1350" b="1" spc="-170" dirty="0">
                <a:solidFill>
                  <a:srgbClr val="6D28D9"/>
                </a:solidFill>
                <a:latin typeface="BIZ UDPGothic"/>
                <a:cs typeface="BIZ UDPGothic"/>
              </a:rPr>
              <a:t>〜</a:t>
            </a:r>
            <a:r>
              <a:rPr sz="1350" b="1" spc="-130" dirty="0">
                <a:solidFill>
                  <a:srgbClr val="6D28D9"/>
                </a:solidFill>
                <a:latin typeface="Cambria"/>
                <a:cs typeface="Cambria"/>
              </a:rPr>
              <a:t>90%</a:t>
            </a:r>
            <a:r>
              <a:rPr sz="1350" b="1" spc="-360" dirty="0">
                <a:solidFill>
                  <a:srgbClr val="6D28D9"/>
                </a:solidFill>
                <a:latin typeface="BIZ UDPGothic"/>
                <a:cs typeface="BIZ UDPGothic"/>
              </a:rPr>
              <a:t>充足</a:t>
            </a:r>
            <a:endParaRPr sz="1350">
              <a:latin typeface="BIZ UDPGothic"/>
              <a:cs typeface="BIZ UDPGothic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15324" y="1085849"/>
            <a:ext cx="571499" cy="5714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470800" y="1186557"/>
            <a:ext cx="25400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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817864" y="1027175"/>
            <a:ext cx="3194685" cy="4508500"/>
            <a:chOff x="8817864" y="1027175"/>
            <a:chExt cx="3194685" cy="4508500"/>
          </a:xfrm>
        </p:grpSpPr>
        <p:sp>
          <p:nvSpPr>
            <p:cNvPr id="35" name="object 35"/>
            <p:cNvSpPr/>
            <p:nvPr/>
          </p:nvSpPr>
          <p:spPr>
            <a:xfrm>
              <a:off x="8817864" y="1027175"/>
              <a:ext cx="3194685" cy="4508500"/>
            </a:xfrm>
            <a:custGeom>
              <a:avLst/>
              <a:gdLst/>
              <a:ahLst/>
              <a:cxnLst/>
              <a:rect l="l" t="t" r="r" b="b"/>
              <a:pathLst>
                <a:path w="3194684" h="4508500">
                  <a:moveTo>
                    <a:pt x="3194303" y="4507991"/>
                  </a:moveTo>
                  <a:lnTo>
                    <a:pt x="0" y="4507991"/>
                  </a:lnTo>
                  <a:lnTo>
                    <a:pt x="0" y="0"/>
                  </a:lnTo>
                  <a:lnTo>
                    <a:pt x="3194303" y="0"/>
                  </a:lnTo>
                  <a:lnTo>
                    <a:pt x="3194303" y="163448"/>
                  </a:lnTo>
                  <a:lnTo>
                    <a:pt x="345185" y="163448"/>
                  </a:lnTo>
                  <a:lnTo>
                    <a:pt x="332049" y="164083"/>
                  </a:lnTo>
                  <a:lnTo>
                    <a:pt x="294153" y="173599"/>
                  </a:lnTo>
                  <a:lnTo>
                    <a:pt x="260629" y="193666"/>
                  </a:lnTo>
                  <a:lnTo>
                    <a:pt x="234286" y="222699"/>
                  </a:lnTo>
                  <a:lnTo>
                    <a:pt x="217544" y="258147"/>
                  </a:lnTo>
                  <a:lnTo>
                    <a:pt x="211835" y="296798"/>
                  </a:lnTo>
                  <a:lnTo>
                    <a:pt x="211835" y="4116323"/>
                  </a:lnTo>
                  <a:lnTo>
                    <a:pt x="217544" y="4154975"/>
                  </a:lnTo>
                  <a:lnTo>
                    <a:pt x="234286" y="4190422"/>
                  </a:lnTo>
                  <a:lnTo>
                    <a:pt x="260629" y="4219456"/>
                  </a:lnTo>
                  <a:lnTo>
                    <a:pt x="294153" y="4239523"/>
                  </a:lnTo>
                  <a:lnTo>
                    <a:pt x="332049" y="4249039"/>
                  </a:lnTo>
                  <a:lnTo>
                    <a:pt x="345185" y="4249673"/>
                  </a:lnTo>
                  <a:lnTo>
                    <a:pt x="3194303" y="4249673"/>
                  </a:lnTo>
                  <a:lnTo>
                    <a:pt x="3194303" y="4507991"/>
                  </a:lnTo>
                  <a:close/>
                </a:path>
                <a:path w="3194684" h="4508500">
                  <a:moveTo>
                    <a:pt x="3194303" y="4249673"/>
                  </a:moveTo>
                  <a:lnTo>
                    <a:pt x="2850260" y="4249673"/>
                  </a:lnTo>
                  <a:lnTo>
                    <a:pt x="2863396" y="4249039"/>
                  </a:lnTo>
                  <a:lnTo>
                    <a:pt x="2876280" y="4247135"/>
                  </a:lnTo>
                  <a:lnTo>
                    <a:pt x="2913184" y="4233909"/>
                  </a:lnTo>
                  <a:lnTo>
                    <a:pt x="2944553" y="4210616"/>
                  </a:lnTo>
                  <a:lnTo>
                    <a:pt x="2967845" y="4179248"/>
                  </a:lnTo>
                  <a:lnTo>
                    <a:pt x="2981072" y="4142343"/>
                  </a:lnTo>
                  <a:lnTo>
                    <a:pt x="2983610" y="4116323"/>
                  </a:lnTo>
                  <a:lnTo>
                    <a:pt x="2983610" y="296798"/>
                  </a:lnTo>
                  <a:lnTo>
                    <a:pt x="2977899" y="258147"/>
                  </a:lnTo>
                  <a:lnTo>
                    <a:pt x="2961157" y="222699"/>
                  </a:lnTo>
                  <a:lnTo>
                    <a:pt x="2934815" y="193666"/>
                  </a:lnTo>
                  <a:lnTo>
                    <a:pt x="2901290" y="173599"/>
                  </a:lnTo>
                  <a:lnTo>
                    <a:pt x="2863396" y="164083"/>
                  </a:lnTo>
                  <a:lnTo>
                    <a:pt x="2850260" y="163448"/>
                  </a:lnTo>
                  <a:lnTo>
                    <a:pt x="3194303" y="163448"/>
                  </a:lnTo>
                  <a:lnTo>
                    <a:pt x="3194303" y="4249673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67799" y="1181099"/>
              <a:ext cx="2743200" cy="4105275"/>
            </a:xfrm>
            <a:custGeom>
              <a:avLst/>
              <a:gdLst/>
              <a:ahLst/>
              <a:cxnLst/>
              <a:rect l="l" t="t" r="r" b="b"/>
              <a:pathLst>
                <a:path w="2743200" h="4105275">
                  <a:moveTo>
                    <a:pt x="2600324" y="4105274"/>
                  </a:moveTo>
                  <a:lnTo>
                    <a:pt x="88995" y="4105274"/>
                  </a:lnTo>
                  <a:lnTo>
                    <a:pt x="82800" y="4104359"/>
                  </a:lnTo>
                  <a:lnTo>
                    <a:pt x="47531" y="4086407"/>
                  </a:lnTo>
                  <a:lnTo>
                    <a:pt x="23475" y="4056793"/>
                  </a:lnTo>
                  <a:lnTo>
                    <a:pt x="7249" y="4017074"/>
                  </a:lnTo>
                  <a:lnTo>
                    <a:pt x="456" y="3976403"/>
                  </a:lnTo>
                  <a:lnTo>
                    <a:pt x="0" y="3962399"/>
                  </a:lnTo>
                  <a:lnTo>
                    <a:pt x="0" y="142874"/>
                  </a:lnTo>
                  <a:lnTo>
                    <a:pt x="4099" y="101399"/>
                  </a:lnTo>
                  <a:lnTo>
                    <a:pt x="19526" y="55697"/>
                  </a:lnTo>
                  <a:lnTo>
                    <a:pt x="47531" y="18866"/>
                  </a:lnTo>
                  <a:lnTo>
                    <a:pt x="82800" y="915"/>
                  </a:lnTo>
                  <a:lnTo>
                    <a:pt x="88995" y="0"/>
                  </a:lnTo>
                  <a:lnTo>
                    <a:pt x="2600324" y="0"/>
                  </a:lnTo>
                  <a:lnTo>
                    <a:pt x="2641798" y="6150"/>
                  </a:lnTo>
                  <a:lnTo>
                    <a:pt x="2679698" y="24078"/>
                  </a:lnTo>
                  <a:lnTo>
                    <a:pt x="2710769" y="52234"/>
                  </a:lnTo>
                  <a:lnTo>
                    <a:pt x="2732323" y="88198"/>
                  </a:lnTo>
                  <a:lnTo>
                    <a:pt x="2742513" y="128870"/>
                  </a:lnTo>
                  <a:lnTo>
                    <a:pt x="2743199" y="142874"/>
                  </a:lnTo>
                  <a:lnTo>
                    <a:pt x="2743199" y="3962399"/>
                  </a:lnTo>
                  <a:lnTo>
                    <a:pt x="2737049" y="4003873"/>
                  </a:lnTo>
                  <a:lnTo>
                    <a:pt x="2719119" y="4041775"/>
                  </a:lnTo>
                  <a:lnTo>
                    <a:pt x="2690963" y="4072844"/>
                  </a:lnTo>
                  <a:lnTo>
                    <a:pt x="2654999" y="4094397"/>
                  </a:lnTo>
                  <a:lnTo>
                    <a:pt x="2614328" y="4104588"/>
                  </a:lnTo>
                  <a:lnTo>
                    <a:pt x="2600324" y="41052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20174" y="1181431"/>
              <a:ext cx="136525" cy="4104640"/>
            </a:xfrm>
            <a:custGeom>
              <a:avLst/>
              <a:gdLst/>
              <a:ahLst/>
              <a:cxnLst/>
              <a:rect l="l" t="t" r="r" b="b"/>
              <a:pathLst>
                <a:path w="136525" h="4104640">
                  <a:moveTo>
                    <a:pt x="136004" y="4104610"/>
                  </a:moveTo>
                  <a:lnTo>
                    <a:pt x="88198" y="4094066"/>
                  </a:lnTo>
                  <a:lnTo>
                    <a:pt x="52279" y="4072566"/>
                  </a:lnTo>
                  <a:lnTo>
                    <a:pt x="24055" y="4041459"/>
                  </a:lnTo>
                  <a:lnTo>
                    <a:pt x="6116" y="4003479"/>
                  </a:lnTo>
                  <a:lnTo>
                    <a:pt x="0" y="3962067"/>
                  </a:lnTo>
                  <a:lnTo>
                    <a:pt x="0" y="142543"/>
                  </a:lnTo>
                  <a:lnTo>
                    <a:pt x="6116" y="101130"/>
                  </a:lnTo>
                  <a:lnTo>
                    <a:pt x="24055" y="63151"/>
                  </a:lnTo>
                  <a:lnTo>
                    <a:pt x="52279" y="32043"/>
                  </a:lnTo>
                  <a:lnTo>
                    <a:pt x="88198" y="10543"/>
                  </a:lnTo>
                  <a:lnTo>
                    <a:pt x="128800" y="347"/>
                  </a:lnTo>
                  <a:lnTo>
                    <a:pt x="136003" y="0"/>
                  </a:lnTo>
                  <a:lnTo>
                    <a:pt x="130484" y="3293"/>
                  </a:lnTo>
                  <a:lnTo>
                    <a:pt x="124649" y="10543"/>
                  </a:lnTo>
                  <a:lnTo>
                    <a:pt x="106041" y="51948"/>
                  </a:lnTo>
                  <a:lnTo>
                    <a:pt x="97289" y="101130"/>
                  </a:lnTo>
                  <a:lnTo>
                    <a:pt x="95250" y="142543"/>
                  </a:lnTo>
                  <a:lnTo>
                    <a:pt x="95250" y="3962067"/>
                  </a:lnTo>
                  <a:lnTo>
                    <a:pt x="97289" y="4003479"/>
                  </a:lnTo>
                  <a:lnTo>
                    <a:pt x="103268" y="4041459"/>
                  </a:lnTo>
                  <a:lnTo>
                    <a:pt x="116410" y="4080885"/>
                  </a:lnTo>
                  <a:lnTo>
                    <a:pt x="130484" y="4101316"/>
                  </a:lnTo>
                  <a:lnTo>
                    <a:pt x="136004" y="4104610"/>
                  </a:lnTo>
                  <a:close/>
                </a:path>
              </a:pathLst>
            </a:custGeom>
            <a:solidFill>
              <a:srgbClr val="E67D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05913" y="2095499"/>
              <a:ext cx="2314575" cy="2524125"/>
            </a:xfrm>
            <a:custGeom>
              <a:avLst/>
              <a:gdLst/>
              <a:ahLst/>
              <a:cxnLst/>
              <a:rect l="l" t="t" r="r" b="b"/>
              <a:pathLst>
                <a:path w="2314575" h="2524125">
                  <a:moveTo>
                    <a:pt x="2314575" y="1985721"/>
                  </a:moveTo>
                  <a:lnTo>
                    <a:pt x="2298954" y="1944230"/>
                  </a:lnTo>
                  <a:lnTo>
                    <a:pt x="2262911" y="1918411"/>
                  </a:lnTo>
                  <a:lnTo>
                    <a:pt x="2243378" y="1914525"/>
                  </a:lnTo>
                  <a:lnTo>
                    <a:pt x="71196" y="1914525"/>
                  </a:lnTo>
                  <a:lnTo>
                    <a:pt x="29705" y="1930146"/>
                  </a:lnTo>
                  <a:lnTo>
                    <a:pt x="3886" y="1966188"/>
                  </a:lnTo>
                  <a:lnTo>
                    <a:pt x="0" y="1985721"/>
                  </a:lnTo>
                  <a:lnTo>
                    <a:pt x="0" y="2447925"/>
                  </a:lnTo>
                  <a:lnTo>
                    <a:pt x="0" y="2452928"/>
                  </a:lnTo>
                  <a:lnTo>
                    <a:pt x="15621" y="2494419"/>
                  </a:lnTo>
                  <a:lnTo>
                    <a:pt x="51663" y="2520238"/>
                  </a:lnTo>
                  <a:lnTo>
                    <a:pt x="71196" y="2524125"/>
                  </a:lnTo>
                  <a:lnTo>
                    <a:pt x="2243378" y="2524125"/>
                  </a:lnTo>
                  <a:lnTo>
                    <a:pt x="2284869" y="2508504"/>
                  </a:lnTo>
                  <a:lnTo>
                    <a:pt x="2310688" y="2472474"/>
                  </a:lnTo>
                  <a:lnTo>
                    <a:pt x="2314575" y="2452928"/>
                  </a:lnTo>
                  <a:lnTo>
                    <a:pt x="2314575" y="1985721"/>
                  </a:lnTo>
                  <a:close/>
                </a:path>
                <a:path w="2314575" h="2524125">
                  <a:moveTo>
                    <a:pt x="2314575" y="1566633"/>
                  </a:moveTo>
                  <a:lnTo>
                    <a:pt x="2298954" y="1525130"/>
                  </a:lnTo>
                  <a:lnTo>
                    <a:pt x="2262911" y="1499311"/>
                  </a:lnTo>
                  <a:lnTo>
                    <a:pt x="2243378" y="1495425"/>
                  </a:lnTo>
                  <a:lnTo>
                    <a:pt x="71196" y="1495425"/>
                  </a:lnTo>
                  <a:lnTo>
                    <a:pt x="29705" y="1511046"/>
                  </a:lnTo>
                  <a:lnTo>
                    <a:pt x="3886" y="1547088"/>
                  </a:lnTo>
                  <a:lnTo>
                    <a:pt x="0" y="1566633"/>
                  </a:lnTo>
                  <a:lnTo>
                    <a:pt x="0" y="1800225"/>
                  </a:lnTo>
                  <a:lnTo>
                    <a:pt x="0" y="1805228"/>
                  </a:lnTo>
                  <a:lnTo>
                    <a:pt x="15621" y="1846719"/>
                  </a:lnTo>
                  <a:lnTo>
                    <a:pt x="51663" y="1872538"/>
                  </a:lnTo>
                  <a:lnTo>
                    <a:pt x="71196" y="1876425"/>
                  </a:lnTo>
                  <a:lnTo>
                    <a:pt x="2243378" y="1876425"/>
                  </a:lnTo>
                  <a:lnTo>
                    <a:pt x="2284869" y="1860804"/>
                  </a:lnTo>
                  <a:lnTo>
                    <a:pt x="2310688" y="1824774"/>
                  </a:lnTo>
                  <a:lnTo>
                    <a:pt x="2314575" y="1805228"/>
                  </a:lnTo>
                  <a:lnTo>
                    <a:pt x="2314575" y="1566633"/>
                  </a:lnTo>
                  <a:close/>
                </a:path>
                <a:path w="2314575" h="2524125">
                  <a:moveTo>
                    <a:pt x="2314575" y="1147533"/>
                  </a:moveTo>
                  <a:lnTo>
                    <a:pt x="2298954" y="1106030"/>
                  </a:lnTo>
                  <a:lnTo>
                    <a:pt x="2262911" y="1080211"/>
                  </a:lnTo>
                  <a:lnTo>
                    <a:pt x="2243378" y="1076325"/>
                  </a:lnTo>
                  <a:lnTo>
                    <a:pt x="71196" y="1076325"/>
                  </a:lnTo>
                  <a:lnTo>
                    <a:pt x="29705" y="1091946"/>
                  </a:lnTo>
                  <a:lnTo>
                    <a:pt x="3886" y="1127988"/>
                  </a:lnTo>
                  <a:lnTo>
                    <a:pt x="0" y="1147533"/>
                  </a:lnTo>
                  <a:lnTo>
                    <a:pt x="0" y="1381125"/>
                  </a:lnTo>
                  <a:lnTo>
                    <a:pt x="0" y="1386128"/>
                  </a:lnTo>
                  <a:lnTo>
                    <a:pt x="15621" y="1427619"/>
                  </a:lnTo>
                  <a:lnTo>
                    <a:pt x="51663" y="1453438"/>
                  </a:lnTo>
                  <a:lnTo>
                    <a:pt x="71196" y="1457325"/>
                  </a:lnTo>
                  <a:lnTo>
                    <a:pt x="2243378" y="1457325"/>
                  </a:lnTo>
                  <a:lnTo>
                    <a:pt x="2284869" y="1441704"/>
                  </a:lnTo>
                  <a:lnTo>
                    <a:pt x="2310688" y="1405674"/>
                  </a:lnTo>
                  <a:lnTo>
                    <a:pt x="2314575" y="1386128"/>
                  </a:lnTo>
                  <a:lnTo>
                    <a:pt x="2314575" y="1147533"/>
                  </a:lnTo>
                  <a:close/>
                </a:path>
                <a:path w="2314575" h="2524125">
                  <a:moveTo>
                    <a:pt x="2314575" y="728433"/>
                  </a:moveTo>
                  <a:lnTo>
                    <a:pt x="2298954" y="686930"/>
                  </a:lnTo>
                  <a:lnTo>
                    <a:pt x="2262911" y="661111"/>
                  </a:lnTo>
                  <a:lnTo>
                    <a:pt x="2243378" y="657225"/>
                  </a:lnTo>
                  <a:lnTo>
                    <a:pt x="71196" y="657225"/>
                  </a:lnTo>
                  <a:lnTo>
                    <a:pt x="29705" y="672846"/>
                  </a:lnTo>
                  <a:lnTo>
                    <a:pt x="3886" y="708888"/>
                  </a:lnTo>
                  <a:lnTo>
                    <a:pt x="0" y="728433"/>
                  </a:lnTo>
                  <a:lnTo>
                    <a:pt x="0" y="962025"/>
                  </a:lnTo>
                  <a:lnTo>
                    <a:pt x="0" y="967028"/>
                  </a:lnTo>
                  <a:lnTo>
                    <a:pt x="15621" y="1008519"/>
                  </a:lnTo>
                  <a:lnTo>
                    <a:pt x="51663" y="1034338"/>
                  </a:lnTo>
                  <a:lnTo>
                    <a:pt x="71196" y="1038225"/>
                  </a:lnTo>
                  <a:lnTo>
                    <a:pt x="2243378" y="1038225"/>
                  </a:lnTo>
                  <a:lnTo>
                    <a:pt x="2284869" y="1022604"/>
                  </a:lnTo>
                  <a:lnTo>
                    <a:pt x="2310688" y="986574"/>
                  </a:lnTo>
                  <a:lnTo>
                    <a:pt x="2314575" y="967028"/>
                  </a:lnTo>
                  <a:lnTo>
                    <a:pt x="2314575" y="728433"/>
                  </a:lnTo>
                  <a:close/>
                </a:path>
                <a:path w="2314575" h="2524125">
                  <a:moveTo>
                    <a:pt x="2314575" y="71208"/>
                  </a:moveTo>
                  <a:lnTo>
                    <a:pt x="2298954" y="29705"/>
                  </a:lnTo>
                  <a:lnTo>
                    <a:pt x="2262911" y="3886"/>
                  </a:lnTo>
                  <a:lnTo>
                    <a:pt x="2243378" y="0"/>
                  </a:lnTo>
                  <a:lnTo>
                    <a:pt x="71196" y="0"/>
                  </a:lnTo>
                  <a:lnTo>
                    <a:pt x="29705" y="15633"/>
                  </a:lnTo>
                  <a:lnTo>
                    <a:pt x="3886" y="51663"/>
                  </a:lnTo>
                  <a:lnTo>
                    <a:pt x="0" y="71208"/>
                  </a:lnTo>
                  <a:lnTo>
                    <a:pt x="0" y="533400"/>
                  </a:lnTo>
                  <a:lnTo>
                    <a:pt x="0" y="538403"/>
                  </a:lnTo>
                  <a:lnTo>
                    <a:pt x="15621" y="579894"/>
                  </a:lnTo>
                  <a:lnTo>
                    <a:pt x="51663" y="605726"/>
                  </a:lnTo>
                  <a:lnTo>
                    <a:pt x="71196" y="609600"/>
                  </a:lnTo>
                  <a:lnTo>
                    <a:pt x="2243378" y="609600"/>
                  </a:lnTo>
                  <a:lnTo>
                    <a:pt x="2284869" y="593979"/>
                  </a:lnTo>
                  <a:lnTo>
                    <a:pt x="2310688" y="557949"/>
                  </a:lnTo>
                  <a:lnTo>
                    <a:pt x="2314575" y="538403"/>
                  </a:lnTo>
                  <a:lnTo>
                    <a:pt x="2314575" y="71208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289950" y="1353185"/>
            <a:ext cx="15494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10" dirty="0">
                <a:latin typeface="Meiryo"/>
                <a:cs typeface="Meiryo"/>
              </a:rPr>
              <a:t>フォロー</a:t>
            </a:r>
            <a:r>
              <a:rPr sz="1700" b="1" spc="890" dirty="0">
                <a:latin typeface="Meiryo"/>
                <a:cs typeface="Meiryo"/>
              </a:rPr>
              <a:t>‧</a:t>
            </a:r>
            <a:r>
              <a:rPr sz="1700" b="1" spc="-180" dirty="0">
                <a:latin typeface="BIZ UDPGothic"/>
                <a:cs typeface="BIZ UDPGothic"/>
              </a:rPr>
              <a:t>定着期</a:t>
            </a:r>
            <a:endParaRPr sz="1700">
              <a:latin typeface="BIZ UDPGothic"/>
              <a:cs typeface="BIZ UDP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289950" y="1736976"/>
            <a:ext cx="162560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i="1" spc="-160" dirty="0">
                <a:latin typeface="Meiryo"/>
                <a:cs typeface="Meiryo"/>
              </a:rPr>
              <a:t>次年度への布石を打つ時期</a:t>
            </a:r>
            <a:endParaRPr sz="1200">
              <a:latin typeface="Meiryo"/>
              <a:cs typeface="Meiry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32825" y="2273300"/>
            <a:ext cx="21590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0" dirty="0">
                <a:latin typeface="Arial Black"/>
                <a:cs typeface="Arial Black"/>
              </a:rPr>
              <a:t>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699525" y="2145817"/>
            <a:ext cx="169291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50" spc="-170" dirty="0">
                <a:latin typeface="SimSun"/>
                <a:cs typeface="SimSun"/>
              </a:rPr>
              <a:t>受講生</a:t>
            </a:r>
            <a:r>
              <a:rPr sz="1350" spc="-170" dirty="0">
                <a:latin typeface="PMingLiU"/>
                <a:cs typeface="PMingLiU"/>
              </a:rPr>
              <a:t>コミュニティキッ</a:t>
            </a:r>
            <a:r>
              <a:rPr sz="1350" spc="-130" dirty="0">
                <a:latin typeface="PMingLiU"/>
                <a:cs typeface="PMingLiU"/>
              </a:rPr>
              <a:t>クオフ</a:t>
            </a:r>
            <a:endParaRPr sz="1350">
              <a:latin typeface="PMingLiU"/>
              <a:cs typeface="PMingLiU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432825" y="2819601"/>
            <a:ext cx="1267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25" spc="1455" baseline="2057" dirty="0">
                <a:latin typeface="Segoe UI Symbol"/>
                <a:cs typeface="Segoe UI Symbol"/>
              </a:rPr>
              <a:t></a:t>
            </a:r>
            <a:r>
              <a:rPr sz="2025" spc="427" baseline="2057" dirty="0">
                <a:latin typeface="Segoe UI Symbol"/>
                <a:cs typeface="Segoe UI Symbol"/>
              </a:rPr>
              <a:t> </a:t>
            </a:r>
            <a:r>
              <a:rPr sz="1400" spc="-210" dirty="0">
                <a:latin typeface="Verdana"/>
                <a:cs typeface="Verdana"/>
              </a:rPr>
              <a:t>OB</a:t>
            </a:r>
            <a:r>
              <a:rPr sz="1350" spc="-335" dirty="0">
                <a:latin typeface="SimSun"/>
                <a:cs typeface="SimSun"/>
              </a:rPr>
              <a:t>交流会実施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32825" y="3244088"/>
            <a:ext cx="16637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967" baseline="2057" dirty="0">
                <a:latin typeface="Arial Black"/>
                <a:cs typeface="Arial Black"/>
              </a:rPr>
              <a:t></a:t>
            </a:r>
            <a:r>
              <a:rPr sz="2025" spc="315" baseline="2057" dirty="0">
                <a:latin typeface="Arial Black"/>
                <a:cs typeface="Arial Black"/>
              </a:rPr>
              <a:t> </a:t>
            </a:r>
            <a:r>
              <a:rPr sz="1350" spc="-170" dirty="0">
                <a:latin typeface="SimSun"/>
                <a:cs typeface="SimSun"/>
              </a:rPr>
              <a:t>特別</a:t>
            </a:r>
            <a:r>
              <a:rPr sz="1350" spc="-170" dirty="0">
                <a:latin typeface="PMingLiU"/>
                <a:cs typeface="PMingLiU"/>
              </a:rPr>
              <a:t>ウェビナー</a:t>
            </a:r>
            <a:r>
              <a:rPr sz="1350" spc="-420" dirty="0">
                <a:latin typeface="SimSun"/>
                <a:cs typeface="SimSun"/>
              </a:rPr>
              <a:t>開催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432825" y="3663187"/>
            <a:ext cx="190118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spc="405" baseline="2057" dirty="0">
                <a:latin typeface="Segoe UI Symbol"/>
                <a:cs typeface="Segoe UI Symbol"/>
              </a:rPr>
              <a:t></a:t>
            </a:r>
            <a:r>
              <a:rPr sz="2025" spc="472" baseline="2057" dirty="0">
                <a:latin typeface="Segoe UI Symbol"/>
                <a:cs typeface="Segoe UI Symbol"/>
              </a:rPr>
              <a:t> </a:t>
            </a:r>
            <a:r>
              <a:rPr sz="1350" spc="-170" dirty="0">
                <a:latin typeface="SimSun"/>
                <a:cs typeface="SimSun"/>
              </a:rPr>
              <a:t>次年度</a:t>
            </a:r>
            <a:r>
              <a:rPr sz="1350" spc="-190" dirty="0">
                <a:latin typeface="PMingLiU"/>
                <a:cs typeface="PMingLiU"/>
              </a:rPr>
              <a:t>スケジュール</a:t>
            </a:r>
            <a:r>
              <a:rPr sz="1350" spc="-459" dirty="0">
                <a:latin typeface="SimSun"/>
                <a:cs typeface="SimSun"/>
              </a:rPr>
              <a:t>発表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432825" y="4082287"/>
            <a:ext cx="176022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>
              <a:lnSpc>
                <a:spcPts val="1220"/>
              </a:lnSpc>
              <a:spcBef>
                <a:spcPts val="105"/>
              </a:spcBef>
            </a:pPr>
            <a:r>
              <a:rPr sz="1350" spc="-200" dirty="0">
                <a:latin typeface="PMingLiU"/>
                <a:cs typeface="PMingLiU"/>
              </a:rPr>
              <a:t>ケーススタディ</a:t>
            </a:r>
            <a:r>
              <a:rPr sz="1350" spc="-130" dirty="0">
                <a:latin typeface="SimSun"/>
                <a:cs typeface="SimSun"/>
              </a:rPr>
              <a:t>資料作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ts val="900"/>
              </a:lnSpc>
            </a:pPr>
            <a:r>
              <a:rPr sz="1350" spc="190" dirty="0">
                <a:latin typeface="Arial Black"/>
                <a:cs typeface="Arial Black"/>
              </a:rPr>
              <a:t></a:t>
            </a:r>
            <a:endParaRPr sz="1350">
              <a:latin typeface="Arial Black"/>
              <a:cs typeface="Arial Black"/>
            </a:endParaRPr>
          </a:p>
          <a:p>
            <a:pPr marL="240665">
              <a:lnSpc>
                <a:spcPts val="1295"/>
              </a:lnSpc>
            </a:pPr>
            <a:r>
              <a:rPr sz="1350" spc="-170" dirty="0">
                <a:latin typeface="SimSun"/>
                <a:cs typeface="SimSun"/>
              </a:rPr>
              <a:t>成</a:t>
            </a:r>
            <a:r>
              <a:rPr sz="1350" spc="-170" dirty="0">
                <a:latin typeface="PMingLiU"/>
                <a:cs typeface="PMingLiU"/>
              </a:rPr>
              <a:t>‧</a:t>
            </a:r>
            <a:r>
              <a:rPr sz="1350" spc="-110" dirty="0">
                <a:latin typeface="SimSun"/>
                <a:cs typeface="SimSun"/>
              </a:rPr>
              <a:t>配布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201911" y="4639055"/>
            <a:ext cx="2094230" cy="588645"/>
          </a:xfrm>
          <a:custGeom>
            <a:avLst/>
            <a:gdLst/>
            <a:ahLst/>
            <a:cxnLst/>
            <a:rect l="l" t="t" r="r" b="b"/>
            <a:pathLst>
              <a:path w="2094229" h="588645">
                <a:moveTo>
                  <a:pt x="2093975" y="588263"/>
                </a:moveTo>
                <a:lnTo>
                  <a:pt x="0" y="588263"/>
                </a:lnTo>
                <a:lnTo>
                  <a:pt x="0" y="0"/>
                </a:lnTo>
                <a:lnTo>
                  <a:pt x="2093975" y="0"/>
                </a:lnTo>
                <a:lnTo>
                  <a:pt x="2093975" y="75818"/>
                </a:lnTo>
                <a:lnTo>
                  <a:pt x="294512" y="75818"/>
                </a:lnTo>
                <a:lnTo>
                  <a:pt x="275746" y="76725"/>
                </a:lnTo>
                <a:lnTo>
                  <a:pt x="221610" y="90319"/>
                </a:lnTo>
                <a:lnTo>
                  <a:pt x="173718" y="118985"/>
                </a:lnTo>
                <a:lnTo>
                  <a:pt x="136087" y="160462"/>
                </a:lnTo>
                <a:lnTo>
                  <a:pt x="112168" y="211101"/>
                </a:lnTo>
                <a:lnTo>
                  <a:pt x="104012" y="266318"/>
                </a:lnTo>
                <a:lnTo>
                  <a:pt x="104918" y="285084"/>
                </a:lnTo>
                <a:lnTo>
                  <a:pt x="118513" y="339219"/>
                </a:lnTo>
                <a:lnTo>
                  <a:pt x="147179" y="387111"/>
                </a:lnTo>
                <a:lnTo>
                  <a:pt x="188655" y="424743"/>
                </a:lnTo>
                <a:lnTo>
                  <a:pt x="239295" y="448661"/>
                </a:lnTo>
                <a:lnTo>
                  <a:pt x="294512" y="456818"/>
                </a:lnTo>
                <a:lnTo>
                  <a:pt x="2093975" y="456818"/>
                </a:lnTo>
                <a:lnTo>
                  <a:pt x="2093975" y="588263"/>
                </a:lnTo>
                <a:close/>
              </a:path>
              <a:path w="2094229" h="588645">
                <a:moveTo>
                  <a:pt x="2093975" y="456818"/>
                </a:moveTo>
                <a:lnTo>
                  <a:pt x="1799462" y="456818"/>
                </a:lnTo>
                <a:lnTo>
                  <a:pt x="1818228" y="455912"/>
                </a:lnTo>
                <a:lnTo>
                  <a:pt x="1836633" y="453193"/>
                </a:lnTo>
                <a:lnTo>
                  <a:pt x="1889354" y="434298"/>
                </a:lnTo>
                <a:lnTo>
                  <a:pt x="1934165" y="401022"/>
                </a:lnTo>
                <a:lnTo>
                  <a:pt x="1967441" y="356210"/>
                </a:lnTo>
                <a:lnTo>
                  <a:pt x="1986336" y="303490"/>
                </a:lnTo>
                <a:lnTo>
                  <a:pt x="1989962" y="266318"/>
                </a:lnTo>
                <a:lnTo>
                  <a:pt x="1989056" y="247552"/>
                </a:lnTo>
                <a:lnTo>
                  <a:pt x="1975460" y="193417"/>
                </a:lnTo>
                <a:lnTo>
                  <a:pt x="1946794" y="145525"/>
                </a:lnTo>
                <a:lnTo>
                  <a:pt x="1905317" y="107893"/>
                </a:lnTo>
                <a:lnTo>
                  <a:pt x="1854678" y="83975"/>
                </a:lnTo>
                <a:lnTo>
                  <a:pt x="1799462" y="75818"/>
                </a:lnTo>
                <a:lnTo>
                  <a:pt x="2093975" y="75818"/>
                </a:lnTo>
                <a:lnTo>
                  <a:pt x="2093975" y="456818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9432825" y="4787137"/>
            <a:ext cx="16256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240" dirty="0">
                <a:latin typeface="Arial Black"/>
                <a:cs typeface="Arial Black"/>
              </a:rPr>
              <a:t></a:t>
            </a:r>
            <a:r>
              <a:rPr sz="1350" spc="204" dirty="0">
                <a:latin typeface="Arial Black"/>
                <a:cs typeface="Arial Black"/>
              </a:rPr>
              <a:t> </a:t>
            </a:r>
            <a:r>
              <a:rPr sz="1350" b="1" spc="-150" dirty="0">
                <a:latin typeface="BIZ UDPGothic"/>
                <a:cs typeface="BIZ UDPGothic"/>
              </a:rPr>
              <a:t>目標：定員ほぼ満了</a:t>
            </a:r>
            <a:endParaRPr sz="1350">
              <a:latin typeface="BIZ UDPGothic"/>
              <a:cs typeface="BIZ UDPGothic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1204447" y="993647"/>
            <a:ext cx="832485" cy="832485"/>
            <a:chOff x="11204447" y="993647"/>
            <a:chExt cx="832485" cy="832485"/>
          </a:xfrm>
        </p:grpSpPr>
        <p:sp>
          <p:nvSpPr>
            <p:cNvPr id="50" name="object 50"/>
            <p:cNvSpPr/>
            <p:nvPr/>
          </p:nvSpPr>
          <p:spPr>
            <a:xfrm>
              <a:off x="11204447" y="993647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4" h="832485">
                  <a:moveTo>
                    <a:pt x="832103" y="832103"/>
                  </a:moveTo>
                  <a:lnTo>
                    <a:pt x="0" y="832103"/>
                  </a:lnTo>
                  <a:lnTo>
                    <a:pt x="0" y="0"/>
                  </a:lnTo>
                  <a:lnTo>
                    <a:pt x="832103" y="0"/>
                  </a:lnTo>
                  <a:lnTo>
                    <a:pt x="832103" y="92201"/>
                  </a:lnTo>
                  <a:lnTo>
                    <a:pt x="416051" y="92201"/>
                  </a:lnTo>
                  <a:lnTo>
                    <a:pt x="402013" y="92545"/>
                  </a:lnTo>
                  <a:lnTo>
                    <a:pt x="360304" y="97692"/>
                  </a:lnTo>
                  <a:lnTo>
                    <a:pt x="319800" y="108898"/>
                  </a:lnTo>
                  <a:lnTo>
                    <a:pt x="281347" y="125939"/>
                  </a:lnTo>
                  <a:lnTo>
                    <a:pt x="245814" y="148443"/>
                  </a:lnTo>
                  <a:lnTo>
                    <a:pt x="213995" y="175896"/>
                  </a:lnTo>
                  <a:lnTo>
                    <a:pt x="186543" y="207715"/>
                  </a:lnTo>
                  <a:lnTo>
                    <a:pt x="164039" y="243248"/>
                  </a:lnTo>
                  <a:lnTo>
                    <a:pt x="146997" y="281700"/>
                  </a:lnTo>
                  <a:lnTo>
                    <a:pt x="135791" y="322204"/>
                  </a:lnTo>
                  <a:lnTo>
                    <a:pt x="130644" y="363913"/>
                  </a:lnTo>
                  <a:lnTo>
                    <a:pt x="130301" y="377951"/>
                  </a:lnTo>
                  <a:lnTo>
                    <a:pt x="130644" y="391990"/>
                  </a:lnTo>
                  <a:lnTo>
                    <a:pt x="135791" y="433698"/>
                  </a:lnTo>
                  <a:lnTo>
                    <a:pt x="146997" y="474202"/>
                  </a:lnTo>
                  <a:lnTo>
                    <a:pt x="164039" y="512655"/>
                  </a:lnTo>
                  <a:lnTo>
                    <a:pt x="186543" y="548187"/>
                  </a:lnTo>
                  <a:lnTo>
                    <a:pt x="213995" y="580007"/>
                  </a:lnTo>
                  <a:lnTo>
                    <a:pt x="245814" y="607459"/>
                  </a:lnTo>
                  <a:lnTo>
                    <a:pt x="281347" y="629963"/>
                  </a:lnTo>
                  <a:lnTo>
                    <a:pt x="319800" y="647005"/>
                  </a:lnTo>
                  <a:lnTo>
                    <a:pt x="360304" y="658211"/>
                  </a:lnTo>
                  <a:lnTo>
                    <a:pt x="402013" y="663358"/>
                  </a:lnTo>
                  <a:lnTo>
                    <a:pt x="416051" y="663701"/>
                  </a:lnTo>
                  <a:lnTo>
                    <a:pt x="832103" y="663701"/>
                  </a:lnTo>
                  <a:lnTo>
                    <a:pt x="832103" y="832103"/>
                  </a:lnTo>
                  <a:close/>
                </a:path>
                <a:path w="832484" h="832485">
                  <a:moveTo>
                    <a:pt x="832103" y="663701"/>
                  </a:moveTo>
                  <a:lnTo>
                    <a:pt x="416051" y="663701"/>
                  </a:lnTo>
                  <a:lnTo>
                    <a:pt x="430089" y="663358"/>
                  </a:lnTo>
                  <a:lnTo>
                    <a:pt x="444059" y="662329"/>
                  </a:lnTo>
                  <a:lnTo>
                    <a:pt x="485499" y="655135"/>
                  </a:lnTo>
                  <a:lnTo>
                    <a:pt x="525402" y="641950"/>
                  </a:lnTo>
                  <a:lnTo>
                    <a:pt x="562941" y="623058"/>
                  </a:lnTo>
                  <a:lnTo>
                    <a:pt x="597330" y="598842"/>
                  </a:lnTo>
                  <a:lnTo>
                    <a:pt x="627790" y="569838"/>
                  </a:lnTo>
                  <a:lnTo>
                    <a:pt x="653642" y="536706"/>
                  </a:lnTo>
                  <a:lnTo>
                    <a:pt x="674359" y="500141"/>
                  </a:lnTo>
                  <a:lnTo>
                    <a:pt x="689500" y="460901"/>
                  </a:lnTo>
                  <a:lnTo>
                    <a:pt x="698713" y="419863"/>
                  </a:lnTo>
                  <a:lnTo>
                    <a:pt x="701801" y="377951"/>
                  </a:lnTo>
                  <a:lnTo>
                    <a:pt x="701458" y="363913"/>
                  </a:lnTo>
                  <a:lnTo>
                    <a:pt x="696311" y="322204"/>
                  </a:lnTo>
                  <a:lnTo>
                    <a:pt x="685104" y="281700"/>
                  </a:lnTo>
                  <a:lnTo>
                    <a:pt x="668062" y="243248"/>
                  </a:lnTo>
                  <a:lnTo>
                    <a:pt x="645558" y="207715"/>
                  </a:lnTo>
                  <a:lnTo>
                    <a:pt x="618106" y="175896"/>
                  </a:lnTo>
                  <a:lnTo>
                    <a:pt x="586286" y="148443"/>
                  </a:lnTo>
                  <a:lnTo>
                    <a:pt x="550753" y="125939"/>
                  </a:lnTo>
                  <a:lnTo>
                    <a:pt x="512300" y="108898"/>
                  </a:lnTo>
                  <a:lnTo>
                    <a:pt x="471797" y="97692"/>
                  </a:lnTo>
                  <a:lnTo>
                    <a:pt x="430089" y="92545"/>
                  </a:lnTo>
                  <a:lnTo>
                    <a:pt x="416051" y="92201"/>
                  </a:lnTo>
                  <a:lnTo>
                    <a:pt x="832103" y="92201"/>
                  </a:lnTo>
                  <a:lnTo>
                    <a:pt x="832103" y="66370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34749" y="1085849"/>
              <a:ext cx="571499" cy="57149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1479211" y="1187450"/>
            <a:ext cx="26352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85" dirty="0">
                <a:solidFill>
                  <a:srgbClr val="FFFFFF"/>
                </a:solidFill>
                <a:latin typeface="Segoe UI Symbol"/>
                <a:cs typeface="Segoe UI Symbol"/>
              </a:rPr>
              <a:t>⭐</a:t>
            </a:r>
            <a:endParaRPr sz="2000">
              <a:latin typeface="Segoe UI Symbol"/>
              <a:cs typeface="Segoe UI Symbo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4824" y="1133474"/>
            <a:ext cx="381000" cy="381000"/>
            <a:chOff x="504824" y="1133474"/>
            <a:chExt cx="381000" cy="381000"/>
          </a:xfrm>
        </p:grpSpPr>
        <p:sp>
          <p:nvSpPr>
            <p:cNvPr id="54" name="object 54"/>
            <p:cNvSpPr/>
            <p:nvPr/>
          </p:nvSpPr>
          <p:spPr>
            <a:xfrm>
              <a:off x="504824" y="11334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26493" y="57150"/>
                  </a:lnTo>
                  <a:lnTo>
                    <a:pt x="190500" y="57150"/>
                  </a:lnTo>
                  <a:lnTo>
                    <a:pt x="177363" y="57784"/>
                  </a:lnTo>
                  <a:lnTo>
                    <a:pt x="139469" y="67300"/>
                  </a:lnTo>
                  <a:lnTo>
                    <a:pt x="105944" y="87367"/>
                  </a:lnTo>
                  <a:lnTo>
                    <a:pt x="79602" y="116400"/>
                  </a:lnTo>
                  <a:lnTo>
                    <a:pt x="62859" y="151848"/>
                  </a:lnTo>
                  <a:lnTo>
                    <a:pt x="57150" y="190499"/>
                  </a:lnTo>
                  <a:lnTo>
                    <a:pt x="57784" y="203636"/>
                  </a:lnTo>
                  <a:lnTo>
                    <a:pt x="67300" y="241530"/>
                  </a:lnTo>
                  <a:lnTo>
                    <a:pt x="87367" y="275055"/>
                  </a:lnTo>
                  <a:lnTo>
                    <a:pt x="116400" y="301397"/>
                  </a:lnTo>
                  <a:lnTo>
                    <a:pt x="151848" y="318140"/>
                  </a:lnTo>
                  <a:lnTo>
                    <a:pt x="190500" y="323850"/>
                  </a:lnTo>
                  <a:lnTo>
                    <a:pt x="326492" y="323850"/>
                  </a:lnTo>
                  <a:lnTo>
                    <a:pt x="325203" y="325203"/>
                  </a:lnTo>
                  <a:lnTo>
                    <a:pt x="288427" y="353904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  <a:path w="381000" h="381000">
                  <a:moveTo>
                    <a:pt x="326492" y="323850"/>
                  </a:moveTo>
                  <a:lnTo>
                    <a:pt x="190500" y="323850"/>
                  </a:lnTo>
                  <a:lnTo>
                    <a:pt x="203636" y="323215"/>
                  </a:lnTo>
                  <a:lnTo>
                    <a:pt x="216520" y="321312"/>
                  </a:lnTo>
                  <a:lnTo>
                    <a:pt x="253424" y="308086"/>
                  </a:lnTo>
                  <a:lnTo>
                    <a:pt x="284792" y="284792"/>
                  </a:lnTo>
                  <a:lnTo>
                    <a:pt x="308086" y="253424"/>
                  </a:lnTo>
                  <a:lnTo>
                    <a:pt x="321312" y="216520"/>
                  </a:lnTo>
                  <a:lnTo>
                    <a:pt x="323850" y="190499"/>
                  </a:lnTo>
                  <a:lnTo>
                    <a:pt x="323215" y="177363"/>
                  </a:lnTo>
                  <a:lnTo>
                    <a:pt x="313699" y="139469"/>
                  </a:lnTo>
                  <a:lnTo>
                    <a:pt x="293632" y="105944"/>
                  </a:lnTo>
                  <a:lnTo>
                    <a:pt x="264599" y="79602"/>
                  </a:lnTo>
                  <a:lnTo>
                    <a:pt x="229151" y="62859"/>
                  </a:lnTo>
                  <a:lnTo>
                    <a:pt x="190500" y="57150"/>
                  </a:lnTo>
                  <a:lnTo>
                    <a:pt x="326493" y="57150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7"/>
                  </a:lnTo>
                  <a:lnTo>
                    <a:pt x="331659" y="318424"/>
                  </a:lnTo>
                  <a:lnTo>
                    <a:pt x="326492" y="32385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99" y="1200149"/>
              <a:ext cx="247650" cy="24764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71499" y="1200149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247650" y="123824"/>
                  </a:moveTo>
                  <a:lnTo>
                    <a:pt x="247650" y="131955"/>
                  </a:lnTo>
                  <a:lnTo>
                    <a:pt x="246856" y="140007"/>
                  </a:lnTo>
                  <a:lnTo>
                    <a:pt x="245270" y="147981"/>
                  </a:lnTo>
                  <a:lnTo>
                    <a:pt x="243684" y="155956"/>
                  </a:lnTo>
                  <a:lnTo>
                    <a:pt x="241335" y="163699"/>
                  </a:lnTo>
                  <a:lnTo>
                    <a:pt x="238224" y="171210"/>
                  </a:lnTo>
                  <a:lnTo>
                    <a:pt x="235112" y="178722"/>
                  </a:lnTo>
                  <a:lnTo>
                    <a:pt x="211382" y="211382"/>
                  </a:lnTo>
                  <a:lnTo>
                    <a:pt x="192618" y="226781"/>
                  </a:lnTo>
                  <a:lnTo>
                    <a:pt x="185858" y="231298"/>
                  </a:lnTo>
                  <a:lnTo>
                    <a:pt x="178722" y="235112"/>
                  </a:lnTo>
                  <a:lnTo>
                    <a:pt x="171210" y="238224"/>
                  </a:lnTo>
                  <a:lnTo>
                    <a:pt x="163699" y="241335"/>
                  </a:lnTo>
                  <a:lnTo>
                    <a:pt x="155956" y="243684"/>
                  </a:lnTo>
                  <a:lnTo>
                    <a:pt x="147981" y="245270"/>
                  </a:lnTo>
                  <a:lnTo>
                    <a:pt x="140007" y="246856"/>
                  </a:lnTo>
                  <a:lnTo>
                    <a:pt x="131955" y="247649"/>
                  </a:lnTo>
                  <a:lnTo>
                    <a:pt x="123825" y="247649"/>
                  </a:lnTo>
                  <a:lnTo>
                    <a:pt x="115694" y="247649"/>
                  </a:lnTo>
                  <a:lnTo>
                    <a:pt x="107642" y="246856"/>
                  </a:lnTo>
                  <a:lnTo>
                    <a:pt x="99667" y="245270"/>
                  </a:lnTo>
                  <a:lnTo>
                    <a:pt x="91693" y="243684"/>
                  </a:lnTo>
                  <a:lnTo>
                    <a:pt x="83950" y="241335"/>
                  </a:lnTo>
                  <a:lnTo>
                    <a:pt x="76439" y="238224"/>
                  </a:lnTo>
                  <a:lnTo>
                    <a:pt x="68927" y="235112"/>
                  </a:lnTo>
                  <a:lnTo>
                    <a:pt x="61791" y="231298"/>
                  </a:lnTo>
                  <a:lnTo>
                    <a:pt x="55031" y="226781"/>
                  </a:lnTo>
                  <a:lnTo>
                    <a:pt x="48271" y="222264"/>
                  </a:lnTo>
                  <a:lnTo>
                    <a:pt x="42016" y="217131"/>
                  </a:lnTo>
                  <a:lnTo>
                    <a:pt x="36267" y="211382"/>
                  </a:lnTo>
                  <a:lnTo>
                    <a:pt x="30518" y="205633"/>
                  </a:lnTo>
                  <a:lnTo>
                    <a:pt x="9425" y="171210"/>
                  </a:lnTo>
                  <a:lnTo>
                    <a:pt x="0" y="131955"/>
                  </a:lnTo>
                  <a:lnTo>
                    <a:pt x="0" y="123824"/>
                  </a:lnTo>
                  <a:lnTo>
                    <a:pt x="0" y="115694"/>
                  </a:lnTo>
                  <a:lnTo>
                    <a:pt x="9425" y="76439"/>
                  </a:lnTo>
                  <a:lnTo>
                    <a:pt x="20868" y="55031"/>
                  </a:lnTo>
                  <a:lnTo>
                    <a:pt x="25385" y="48271"/>
                  </a:lnTo>
                  <a:lnTo>
                    <a:pt x="30518" y="42016"/>
                  </a:lnTo>
                  <a:lnTo>
                    <a:pt x="36267" y="36267"/>
                  </a:lnTo>
                  <a:lnTo>
                    <a:pt x="42016" y="30518"/>
                  </a:lnTo>
                  <a:lnTo>
                    <a:pt x="48271" y="25385"/>
                  </a:lnTo>
                  <a:lnTo>
                    <a:pt x="55031" y="20868"/>
                  </a:lnTo>
                  <a:lnTo>
                    <a:pt x="61791" y="16351"/>
                  </a:lnTo>
                  <a:lnTo>
                    <a:pt x="68927" y="12536"/>
                  </a:lnTo>
                  <a:lnTo>
                    <a:pt x="76439" y="9425"/>
                  </a:lnTo>
                  <a:lnTo>
                    <a:pt x="83950" y="6314"/>
                  </a:lnTo>
                  <a:lnTo>
                    <a:pt x="91693" y="3965"/>
                  </a:lnTo>
                  <a:lnTo>
                    <a:pt x="99667" y="2379"/>
                  </a:lnTo>
                  <a:lnTo>
                    <a:pt x="107642" y="793"/>
                  </a:lnTo>
                  <a:lnTo>
                    <a:pt x="115694" y="0"/>
                  </a:lnTo>
                  <a:lnTo>
                    <a:pt x="123825" y="0"/>
                  </a:lnTo>
                  <a:lnTo>
                    <a:pt x="131955" y="0"/>
                  </a:lnTo>
                  <a:lnTo>
                    <a:pt x="140007" y="793"/>
                  </a:lnTo>
                  <a:lnTo>
                    <a:pt x="147981" y="2379"/>
                  </a:lnTo>
                  <a:lnTo>
                    <a:pt x="155956" y="3965"/>
                  </a:lnTo>
                  <a:lnTo>
                    <a:pt x="163699" y="6314"/>
                  </a:lnTo>
                  <a:lnTo>
                    <a:pt x="171210" y="9425"/>
                  </a:lnTo>
                  <a:lnTo>
                    <a:pt x="178722" y="12536"/>
                  </a:lnTo>
                  <a:lnTo>
                    <a:pt x="211382" y="36267"/>
                  </a:lnTo>
                  <a:lnTo>
                    <a:pt x="217131" y="42016"/>
                  </a:lnTo>
                  <a:lnTo>
                    <a:pt x="222264" y="48271"/>
                  </a:lnTo>
                  <a:lnTo>
                    <a:pt x="226781" y="55031"/>
                  </a:lnTo>
                  <a:lnTo>
                    <a:pt x="231298" y="61791"/>
                  </a:lnTo>
                  <a:lnTo>
                    <a:pt x="235112" y="68927"/>
                  </a:lnTo>
                  <a:lnTo>
                    <a:pt x="238224" y="76439"/>
                  </a:lnTo>
                  <a:lnTo>
                    <a:pt x="241335" y="83950"/>
                  </a:lnTo>
                  <a:lnTo>
                    <a:pt x="243684" y="91693"/>
                  </a:lnTo>
                  <a:lnTo>
                    <a:pt x="245270" y="99667"/>
                  </a:lnTo>
                  <a:lnTo>
                    <a:pt x="246856" y="107642"/>
                  </a:lnTo>
                  <a:lnTo>
                    <a:pt x="247650" y="115694"/>
                  </a:lnTo>
                  <a:lnTo>
                    <a:pt x="247650" y="123824"/>
                  </a:lnTo>
                  <a:close/>
                </a:path>
              </a:pathLst>
            </a:custGeom>
            <a:ln w="38099">
              <a:solidFill>
                <a:srgbClr val="3398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06424" y="1196379"/>
            <a:ext cx="1778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0" dirty="0">
                <a:solidFill>
                  <a:srgbClr val="3B81F5"/>
                </a:solidFill>
                <a:latin typeface="Arial Black"/>
                <a:cs typeface="Arial Black"/>
              </a:rPr>
              <a:t></a:t>
            </a:r>
            <a:endParaRPr sz="1350">
              <a:latin typeface="Arial Black"/>
              <a:cs typeface="Arial Black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04824" y="2600324"/>
            <a:ext cx="381000" cy="381000"/>
            <a:chOff x="504824" y="2600324"/>
            <a:chExt cx="381000" cy="381000"/>
          </a:xfrm>
        </p:grpSpPr>
        <p:sp>
          <p:nvSpPr>
            <p:cNvPr id="59" name="object 59"/>
            <p:cNvSpPr/>
            <p:nvPr/>
          </p:nvSpPr>
          <p:spPr>
            <a:xfrm>
              <a:off x="504824" y="260032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26493" y="57150"/>
                  </a:lnTo>
                  <a:lnTo>
                    <a:pt x="190500" y="57150"/>
                  </a:lnTo>
                  <a:lnTo>
                    <a:pt x="177363" y="57784"/>
                  </a:lnTo>
                  <a:lnTo>
                    <a:pt x="139469" y="67300"/>
                  </a:lnTo>
                  <a:lnTo>
                    <a:pt x="105944" y="87367"/>
                  </a:lnTo>
                  <a:lnTo>
                    <a:pt x="79602" y="116400"/>
                  </a:lnTo>
                  <a:lnTo>
                    <a:pt x="62859" y="151848"/>
                  </a:lnTo>
                  <a:lnTo>
                    <a:pt x="57150" y="190499"/>
                  </a:lnTo>
                  <a:lnTo>
                    <a:pt x="57784" y="203636"/>
                  </a:lnTo>
                  <a:lnTo>
                    <a:pt x="67300" y="241530"/>
                  </a:lnTo>
                  <a:lnTo>
                    <a:pt x="87367" y="275055"/>
                  </a:lnTo>
                  <a:lnTo>
                    <a:pt x="116400" y="301397"/>
                  </a:lnTo>
                  <a:lnTo>
                    <a:pt x="151848" y="318140"/>
                  </a:lnTo>
                  <a:lnTo>
                    <a:pt x="190500" y="323850"/>
                  </a:lnTo>
                  <a:lnTo>
                    <a:pt x="326492" y="323850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  <a:path w="381000" h="381000">
                  <a:moveTo>
                    <a:pt x="326492" y="323850"/>
                  </a:moveTo>
                  <a:lnTo>
                    <a:pt x="190500" y="323850"/>
                  </a:lnTo>
                  <a:lnTo>
                    <a:pt x="203636" y="323215"/>
                  </a:lnTo>
                  <a:lnTo>
                    <a:pt x="216520" y="321312"/>
                  </a:lnTo>
                  <a:lnTo>
                    <a:pt x="253424" y="308086"/>
                  </a:lnTo>
                  <a:lnTo>
                    <a:pt x="284792" y="284792"/>
                  </a:lnTo>
                  <a:lnTo>
                    <a:pt x="308086" y="253424"/>
                  </a:lnTo>
                  <a:lnTo>
                    <a:pt x="321312" y="216520"/>
                  </a:lnTo>
                  <a:lnTo>
                    <a:pt x="323850" y="190499"/>
                  </a:lnTo>
                  <a:lnTo>
                    <a:pt x="323215" y="177363"/>
                  </a:lnTo>
                  <a:lnTo>
                    <a:pt x="313699" y="139469"/>
                  </a:lnTo>
                  <a:lnTo>
                    <a:pt x="293632" y="105944"/>
                  </a:lnTo>
                  <a:lnTo>
                    <a:pt x="264599" y="79602"/>
                  </a:lnTo>
                  <a:lnTo>
                    <a:pt x="229151" y="62859"/>
                  </a:lnTo>
                  <a:lnTo>
                    <a:pt x="190500" y="57150"/>
                  </a:lnTo>
                  <a:lnTo>
                    <a:pt x="326493" y="57150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6"/>
                  </a:lnTo>
                  <a:lnTo>
                    <a:pt x="331659" y="318423"/>
                  </a:lnTo>
                  <a:lnTo>
                    <a:pt x="326492" y="32385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99" y="2666999"/>
              <a:ext cx="247650" cy="24764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71499" y="2666999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247650" y="123824"/>
                  </a:moveTo>
                  <a:lnTo>
                    <a:pt x="247650" y="131955"/>
                  </a:lnTo>
                  <a:lnTo>
                    <a:pt x="246856" y="140007"/>
                  </a:lnTo>
                  <a:lnTo>
                    <a:pt x="245270" y="147981"/>
                  </a:lnTo>
                  <a:lnTo>
                    <a:pt x="243684" y="155956"/>
                  </a:lnTo>
                  <a:lnTo>
                    <a:pt x="241335" y="163699"/>
                  </a:lnTo>
                  <a:lnTo>
                    <a:pt x="238224" y="171210"/>
                  </a:lnTo>
                  <a:lnTo>
                    <a:pt x="235112" y="178721"/>
                  </a:lnTo>
                  <a:lnTo>
                    <a:pt x="211382" y="211382"/>
                  </a:lnTo>
                  <a:lnTo>
                    <a:pt x="178722" y="235112"/>
                  </a:lnTo>
                  <a:lnTo>
                    <a:pt x="171210" y="238223"/>
                  </a:lnTo>
                  <a:lnTo>
                    <a:pt x="163699" y="241335"/>
                  </a:lnTo>
                  <a:lnTo>
                    <a:pt x="155956" y="243684"/>
                  </a:lnTo>
                  <a:lnTo>
                    <a:pt x="147981" y="245270"/>
                  </a:lnTo>
                  <a:lnTo>
                    <a:pt x="140007" y="246856"/>
                  </a:lnTo>
                  <a:lnTo>
                    <a:pt x="131955" y="247649"/>
                  </a:lnTo>
                  <a:lnTo>
                    <a:pt x="123825" y="247649"/>
                  </a:lnTo>
                  <a:lnTo>
                    <a:pt x="115694" y="247649"/>
                  </a:lnTo>
                  <a:lnTo>
                    <a:pt x="107642" y="246856"/>
                  </a:lnTo>
                  <a:lnTo>
                    <a:pt x="99667" y="245270"/>
                  </a:lnTo>
                  <a:lnTo>
                    <a:pt x="91693" y="243684"/>
                  </a:lnTo>
                  <a:lnTo>
                    <a:pt x="83950" y="241335"/>
                  </a:lnTo>
                  <a:lnTo>
                    <a:pt x="76439" y="238223"/>
                  </a:lnTo>
                  <a:lnTo>
                    <a:pt x="68927" y="235112"/>
                  </a:lnTo>
                  <a:lnTo>
                    <a:pt x="36267" y="211382"/>
                  </a:lnTo>
                  <a:lnTo>
                    <a:pt x="12536" y="178721"/>
                  </a:lnTo>
                  <a:lnTo>
                    <a:pt x="9425" y="171210"/>
                  </a:lnTo>
                  <a:lnTo>
                    <a:pt x="6314" y="163699"/>
                  </a:lnTo>
                  <a:lnTo>
                    <a:pt x="3965" y="155956"/>
                  </a:lnTo>
                  <a:lnTo>
                    <a:pt x="2379" y="147981"/>
                  </a:lnTo>
                  <a:lnTo>
                    <a:pt x="793" y="140007"/>
                  </a:lnTo>
                  <a:lnTo>
                    <a:pt x="0" y="131955"/>
                  </a:lnTo>
                  <a:lnTo>
                    <a:pt x="0" y="123824"/>
                  </a:lnTo>
                  <a:lnTo>
                    <a:pt x="0" y="115694"/>
                  </a:lnTo>
                  <a:lnTo>
                    <a:pt x="9425" y="76438"/>
                  </a:lnTo>
                  <a:lnTo>
                    <a:pt x="12536" y="68927"/>
                  </a:lnTo>
                  <a:lnTo>
                    <a:pt x="16351" y="61791"/>
                  </a:lnTo>
                  <a:lnTo>
                    <a:pt x="20868" y="55031"/>
                  </a:lnTo>
                  <a:lnTo>
                    <a:pt x="25385" y="48270"/>
                  </a:lnTo>
                  <a:lnTo>
                    <a:pt x="30518" y="42016"/>
                  </a:lnTo>
                  <a:lnTo>
                    <a:pt x="36267" y="36267"/>
                  </a:lnTo>
                  <a:lnTo>
                    <a:pt x="42016" y="30517"/>
                  </a:lnTo>
                  <a:lnTo>
                    <a:pt x="48271" y="25385"/>
                  </a:lnTo>
                  <a:lnTo>
                    <a:pt x="55031" y="20868"/>
                  </a:lnTo>
                  <a:lnTo>
                    <a:pt x="61791" y="16351"/>
                  </a:lnTo>
                  <a:lnTo>
                    <a:pt x="68927" y="12536"/>
                  </a:lnTo>
                  <a:lnTo>
                    <a:pt x="76439" y="9425"/>
                  </a:lnTo>
                  <a:lnTo>
                    <a:pt x="83950" y="6314"/>
                  </a:lnTo>
                  <a:lnTo>
                    <a:pt x="91693" y="3965"/>
                  </a:lnTo>
                  <a:lnTo>
                    <a:pt x="99667" y="2378"/>
                  </a:lnTo>
                  <a:lnTo>
                    <a:pt x="107642" y="792"/>
                  </a:lnTo>
                  <a:lnTo>
                    <a:pt x="115694" y="0"/>
                  </a:lnTo>
                  <a:lnTo>
                    <a:pt x="123825" y="0"/>
                  </a:lnTo>
                  <a:lnTo>
                    <a:pt x="131955" y="0"/>
                  </a:lnTo>
                  <a:lnTo>
                    <a:pt x="171210" y="9425"/>
                  </a:lnTo>
                  <a:lnTo>
                    <a:pt x="178722" y="12536"/>
                  </a:lnTo>
                  <a:lnTo>
                    <a:pt x="185858" y="16350"/>
                  </a:lnTo>
                  <a:lnTo>
                    <a:pt x="192618" y="20867"/>
                  </a:lnTo>
                  <a:lnTo>
                    <a:pt x="199378" y="25384"/>
                  </a:lnTo>
                  <a:lnTo>
                    <a:pt x="205633" y="30517"/>
                  </a:lnTo>
                  <a:lnTo>
                    <a:pt x="211382" y="36267"/>
                  </a:lnTo>
                  <a:lnTo>
                    <a:pt x="217131" y="42016"/>
                  </a:lnTo>
                  <a:lnTo>
                    <a:pt x="222264" y="48270"/>
                  </a:lnTo>
                  <a:lnTo>
                    <a:pt x="226781" y="55031"/>
                  </a:lnTo>
                  <a:lnTo>
                    <a:pt x="231298" y="61791"/>
                  </a:lnTo>
                  <a:lnTo>
                    <a:pt x="235112" y="68927"/>
                  </a:lnTo>
                  <a:lnTo>
                    <a:pt x="238224" y="76438"/>
                  </a:lnTo>
                  <a:lnTo>
                    <a:pt x="241335" y="83950"/>
                  </a:lnTo>
                  <a:lnTo>
                    <a:pt x="243684" y="91693"/>
                  </a:lnTo>
                  <a:lnTo>
                    <a:pt x="245270" y="99667"/>
                  </a:lnTo>
                  <a:lnTo>
                    <a:pt x="246856" y="107641"/>
                  </a:lnTo>
                  <a:lnTo>
                    <a:pt x="247650" y="115694"/>
                  </a:lnTo>
                  <a:lnTo>
                    <a:pt x="247650" y="123824"/>
                  </a:lnTo>
                  <a:close/>
                </a:path>
              </a:pathLst>
            </a:custGeom>
            <a:ln w="38099">
              <a:solidFill>
                <a:srgbClr val="9A58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06424" y="2663825"/>
            <a:ext cx="17780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0" dirty="0">
                <a:solidFill>
                  <a:srgbClr val="8B5CF5"/>
                </a:solidFill>
                <a:latin typeface="DejaVu Sans"/>
                <a:cs typeface="DejaVu Sans"/>
              </a:rPr>
              <a:t></a:t>
            </a:r>
            <a:endParaRPr sz="1350">
              <a:latin typeface="DejaVu Sans"/>
              <a:cs typeface="DejaVu San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04824" y="4076699"/>
            <a:ext cx="381000" cy="381000"/>
            <a:chOff x="504824" y="4076699"/>
            <a:chExt cx="381000" cy="381000"/>
          </a:xfrm>
        </p:grpSpPr>
        <p:sp>
          <p:nvSpPr>
            <p:cNvPr id="64" name="object 64"/>
            <p:cNvSpPr/>
            <p:nvPr/>
          </p:nvSpPr>
          <p:spPr>
            <a:xfrm>
              <a:off x="504824" y="40766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26493" y="57150"/>
                  </a:lnTo>
                  <a:lnTo>
                    <a:pt x="190500" y="57150"/>
                  </a:lnTo>
                  <a:lnTo>
                    <a:pt x="177363" y="57784"/>
                  </a:lnTo>
                  <a:lnTo>
                    <a:pt x="139469" y="67300"/>
                  </a:lnTo>
                  <a:lnTo>
                    <a:pt x="105944" y="87367"/>
                  </a:lnTo>
                  <a:lnTo>
                    <a:pt x="79602" y="116400"/>
                  </a:lnTo>
                  <a:lnTo>
                    <a:pt x="62859" y="151848"/>
                  </a:lnTo>
                  <a:lnTo>
                    <a:pt x="57150" y="190499"/>
                  </a:lnTo>
                  <a:lnTo>
                    <a:pt x="57784" y="203636"/>
                  </a:lnTo>
                  <a:lnTo>
                    <a:pt x="67300" y="241530"/>
                  </a:lnTo>
                  <a:lnTo>
                    <a:pt x="87367" y="275055"/>
                  </a:lnTo>
                  <a:lnTo>
                    <a:pt x="116400" y="301396"/>
                  </a:lnTo>
                  <a:lnTo>
                    <a:pt x="151848" y="318140"/>
                  </a:lnTo>
                  <a:lnTo>
                    <a:pt x="190500" y="323850"/>
                  </a:lnTo>
                  <a:lnTo>
                    <a:pt x="326492" y="323850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  <a:path w="381000" h="381000">
                  <a:moveTo>
                    <a:pt x="326492" y="323850"/>
                  </a:moveTo>
                  <a:lnTo>
                    <a:pt x="190500" y="323850"/>
                  </a:lnTo>
                  <a:lnTo>
                    <a:pt x="203636" y="323215"/>
                  </a:lnTo>
                  <a:lnTo>
                    <a:pt x="216520" y="321312"/>
                  </a:lnTo>
                  <a:lnTo>
                    <a:pt x="253424" y="308085"/>
                  </a:lnTo>
                  <a:lnTo>
                    <a:pt x="284792" y="284792"/>
                  </a:lnTo>
                  <a:lnTo>
                    <a:pt x="308086" y="253423"/>
                  </a:lnTo>
                  <a:lnTo>
                    <a:pt x="321312" y="216520"/>
                  </a:lnTo>
                  <a:lnTo>
                    <a:pt x="323850" y="190499"/>
                  </a:lnTo>
                  <a:lnTo>
                    <a:pt x="323215" y="177363"/>
                  </a:lnTo>
                  <a:lnTo>
                    <a:pt x="313699" y="139468"/>
                  </a:lnTo>
                  <a:lnTo>
                    <a:pt x="293632" y="105944"/>
                  </a:lnTo>
                  <a:lnTo>
                    <a:pt x="264599" y="79602"/>
                  </a:lnTo>
                  <a:lnTo>
                    <a:pt x="229151" y="62859"/>
                  </a:lnTo>
                  <a:lnTo>
                    <a:pt x="190500" y="57150"/>
                  </a:lnTo>
                  <a:lnTo>
                    <a:pt x="326493" y="57150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6"/>
                  </a:lnTo>
                  <a:lnTo>
                    <a:pt x="331659" y="318423"/>
                  </a:lnTo>
                  <a:lnTo>
                    <a:pt x="326492" y="32385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99" y="4143374"/>
              <a:ext cx="247650" cy="24764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71499" y="4143374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247650" y="123824"/>
                  </a:moveTo>
                  <a:lnTo>
                    <a:pt x="247650" y="131955"/>
                  </a:lnTo>
                  <a:lnTo>
                    <a:pt x="246856" y="140007"/>
                  </a:lnTo>
                  <a:lnTo>
                    <a:pt x="245270" y="147981"/>
                  </a:lnTo>
                  <a:lnTo>
                    <a:pt x="243684" y="155956"/>
                  </a:lnTo>
                  <a:lnTo>
                    <a:pt x="241335" y="163699"/>
                  </a:lnTo>
                  <a:lnTo>
                    <a:pt x="238224" y="171210"/>
                  </a:lnTo>
                  <a:lnTo>
                    <a:pt x="235112" y="178721"/>
                  </a:lnTo>
                  <a:lnTo>
                    <a:pt x="231298" y="185857"/>
                  </a:lnTo>
                  <a:lnTo>
                    <a:pt x="226781" y="192617"/>
                  </a:lnTo>
                  <a:lnTo>
                    <a:pt x="222264" y="199378"/>
                  </a:lnTo>
                  <a:lnTo>
                    <a:pt x="192618" y="226781"/>
                  </a:lnTo>
                  <a:lnTo>
                    <a:pt x="171210" y="238223"/>
                  </a:lnTo>
                  <a:lnTo>
                    <a:pt x="163699" y="241335"/>
                  </a:lnTo>
                  <a:lnTo>
                    <a:pt x="155956" y="243683"/>
                  </a:lnTo>
                  <a:lnTo>
                    <a:pt x="147981" y="245270"/>
                  </a:lnTo>
                  <a:lnTo>
                    <a:pt x="140007" y="246856"/>
                  </a:lnTo>
                  <a:lnTo>
                    <a:pt x="131955" y="247649"/>
                  </a:lnTo>
                  <a:lnTo>
                    <a:pt x="123825" y="247649"/>
                  </a:lnTo>
                  <a:lnTo>
                    <a:pt x="115694" y="247649"/>
                  </a:lnTo>
                  <a:lnTo>
                    <a:pt x="107642" y="246856"/>
                  </a:lnTo>
                  <a:lnTo>
                    <a:pt x="99667" y="245270"/>
                  </a:lnTo>
                  <a:lnTo>
                    <a:pt x="91693" y="243683"/>
                  </a:lnTo>
                  <a:lnTo>
                    <a:pt x="83950" y="241335"/>
                  </a:lnTo>
                  <a:lnTo>
                    <a:pt x="76439" y="238223"/>
                  </a:lnTo>
                  <a:lnTo>
                    <a:pt x="68927" y="235112"/>
                  </a:lnTo>
                  <a:lnTo>
                    <a:pt x="36267" y="211382"/>
                  </a:lnTo>
                  <a:lnTo>
                    <a:pt x="12536" y="178721"/>
                  </a:lnTo>
                  <a:lnTo>
                    <a:pt x="9425" y="171210"/>
                  </a:lnTo>
                  <a:lnTo>
                    <a:pt x="6314" y="163698"/>
                  </a:lnTo>
                  <a:lnTo>
                    <a:pt x="3965" y="155955"/>
                  </a:lnTo>
                  <a:lnTo>
                    <a:pt x="2379" y="147981"/>
                  </a:lnTo>
                  <a:lnTo>
                    <a:pt x="793" y="140007"/>
                  </a:lnTo>
                  <a:lnTo>
                    <a:pt x="0" y="131955"/>
                  </a:lnTo>
                  <a:lnTo>
                    <a:pt x="0" y="123824"/>
                  </a:lnTo>
                  <a:lnTo>
                    <a:pt x="0" y="115694"/>
                  </a:lnTo>
                  <a:lnTo>
                    <a:pt x="9425" y="76438"/>
                  </a:lnTo>
                  <a:lnTo>
                    <a:pt x="20868" y="55031"/>
                  </a:lnTo>
                  <a:lnTo>
                    <a:pt x="25385" y="48270"/>
                  </a:lnTo>
                  <a:lnTo>
                    <a:pt x="30518" y="42016"/>
                  </a:lnTo>
                  <a:lnTo>
                    <a:pt x="36267" y="36267"/>
                  </a:lnTo>
                  <a:lnTo>
                    <a:pt x="42016" y="30517"/>
                  </a:lnTo>
                  <a:lnTo>
                    <a:pt x="48271" y="25384"/>
                  </a:lnTo>
                  <a:lnTo>
                    <a:pt x="55031" y="20867"/>
                  </a:lnTo>
                  <a:lnTo>
                    <a:pt x="61791" y="16350"/>
                  </a:lnTo>
                  <a:lnTo>
                    <a:pt x="68927" y="12536"/>
                  </a:lnTo>
                  <a:lnTo>
                    <a:pt x="76439" y="9425"/>
                  </a:lnTo>
                  <a:lnTo>
                    <a:pt x="83950" y="6313"/>
                  </a:lnTo>
                  <a:lnTo>
                    <a:pt x="91693" y="3965"/>
                  </a:lnTo>
                  <a:lnTo>
                    <a:pt x="99667" y="2378"/>
                  </a:lnTo>
                  <a:lnTo>
                    <a:pt x="107642" y="792"/>
                  </a:lnTo>
                  <a:lnTo>
                    <a:pt x="115694" y="0"/>
                  </a:lnTo>
                  <a:lnTo>
                    <a:pt x="123825" y="0"/>
                  </a:lnTo>
                  <a:lnTo>
                    <a:pt x="131955" y="0"/>
                  </a:lnTo>
                  <a:lnTo>
                    <a:pt x="171210" y="9425"/>
                  </a:lnTo>
                  <a:lnTo>
                    <a:pt x="178722" y="12536"/>
                  </a:lnTo>
                  <a:lnTo>
                    <a:pt x="185858" y="16350"/>
                  </a:lnTo>
                  <a:lnTo>
                    <a:pt x="192618" y="20868"/>
                  </a:lnTo>
                  <a:lnTo>
                    <a:pt x="199378" y="25385"/>
                  </a:lnTo>
                  <a:lnTo>
                    <a:pt x="205633" y="30517"/>
                  </a:lnTo>
                  <a:lnTo>
                    <a:pt x="211382" y="36267"/>
                  </a:lnTo>
                  <a:lnTo>
                    <a:pt x="217131" y="42016"/>
                  </a:lnTo>
                  <a:lnTo>
                    <a:pt x="222264" y="48270"/>
                  </a:lnTo>
                  <a:lnTo>
                    <a:pt x="226781" y="55030"/>
                  </a:lnTo>
                  <a:lnTo>
                    <a:pt x="231298" y="61791"/>
                  </a:lnTo>
                  <a:lnTo>
                    <a:pt x="245270" y="99667"/>
                  </a:lnTo>
                  <a:lnTo>
                    <a:pt x="246856" y="107641"/>
                  </a:lnTo>
                  <a:lnTo>
                    <a:pt x="247650" y="115694"/>
                  </a:lnTo>
                  <a:lnTo>
                    <a:pt x="247650" y="123824"/>
                  </a:lnTo>
                  <a:close/>
                </a:path>
              </a:pathLst>
            </a:custGeom>
            <a:ln w="38099">
              <a:solidFill>
                <a:srgbClr val="E67D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96899" y="4140200"/>
            <a:ext cx="18415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5" dirty="0">
                <a:latin typeface="Segoe UI Symbol"/>
                <a:cs typeface="Segoe UI Symbol"/>
              </a:rPr>
              <a:t>⭐</a:t>
            </a:r>
            <a:endParaRPr sz="1350">
              <a:latin typeface="Segoe UI Symbol"/>
              <a:cs typeface="Segoe UI Symbo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7905750"/>
            <a:chOff x="0" y="0"/>
            <a:chExt cx="12192000" cy="7905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79057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4515" y="472452"/>
              <a:ext cx="4544695" cy="441959"/>
            </a:xfrm>
            <a:custGeom>
              <a:avLst/>
              <a:gdLst/>
              <a:ahLst/>
              <a:cxnLst/>
              <a:rect l="l" t="t" r="r" b="b"/>
              <a:pathLst>
                <a:path w="4544695" h="441959">
                  <a:moveTo>
                    <a:pt x="4544568" y="9144"/>
                  </a:moveTo>
                  <a:lnTo>
                    <a:pt x="2295144" y="9144"/>
                  </a:lnTo>
                  <a:lnTo>
                    <a:pt x="2295144" y="0"/>
                  </a:lnTo>
                  <a:lnTo>
                    <a:pt x="1469136" y="0"/>
                  </a:lnTo>
                  <a:lnTo>
                    <a:pt x="1469136" y="18288"/>
                  </a:lnTo>
                  <a:lnTo>
                    <a:pt x="0" y="18288"/>
                  </a:lnTo>
                  <a:lnTo>
                    <a:pt x="0" y="429768"/>
                  </a:lnTo>
                  <a:lnTo>
                    <a:pt x="1469136" y="429768"/>
                  </a:lnTo>
                  <a:lnTo>
                    <a:pt x="1469136" y="441960"/>
                  </a:lnTo>
                  <a:lnTo>
                    <a:pt x="2295144" y="441960"/>
                  </a:lnTo>
                  <a:lnTo>
                    <a:pt x="2295144" y="432816"/>
                  </a:lnTo>
                  <a:lnTo>
                    <a:pt x="4544568" y="432816"/>
                  </a:lnTo>
                  <a:lnTo>
                    <a:pt x="4544568" y="9144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8299" y="385445"/>
            <a:ext cx="1549400" cy="5422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245" dirty="0">
                <a:latin typeface="BIZ UDPGothic"/>
                <a:cs typeface="BIZ UDPGothic"/>
              </a:rPr>
              <a:t>まとめと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95855" y="481583"/>
            <a:ext cx="77787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3335"/>
              </a:lnSpc>
            </a:pPr>
            <a:r>
              <a:rPr sz="3350" b="1" spc="-395" dirty="0">
                <a:solidFill>
                  <a:srgbClr val="093C61"/>
                </a:solidFill>
                <a:latin typeface="BIZ UDPGothic"/>
                <a:cs typeface="BIZ UDPGothic"/>
              </a:rPr>
              <a:t>今後</a:t>
            </a:r>
            <a:endParaRPr sz="3350">
              <a:latin typeface="BIZ UDPGothic"/>
              <a:cs typeface="BIZ UDP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4298" y="385445"/>
            <a:ext cx="2292350" cy="5422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350" b="1" spc="-85" dirty="0">
                <a:solidFill>
                  <a:srgbClr val="093C61"/>
                </a:solidFill>
                <a:latin typeface="BIZ UDPGothic"/>
                <a:cs typeface="BIZ UDPGothic"/>
              </a:rPr>
              <a:t>のアクション</a:t>
            </a:r>
            <a:endParaRPr sz="3350">
              <a:latin typeface="BIZ UDPGothic"/>
              <a:cs typeface="BIZ UDP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9831" y="1027175"/>
            <a:ext cx="5965190" cy="6745605"/>
            <a:chOff x="179831" y="1027175"/>
            <a:chExt cx="5965190" cy="6745605"/>
          </a:xfrm>
        </p:grpSpPr>
        <p:sp>
          <p:nvSpPr>
            <p:cNvPr id="9" name="object 9"/>
            <p:cNvSpPr/>
            <p:nvPr/>
          </p:nvSpPr>
          <p:spPr>
            <a:xfrm>
              <a:off x="179831" y="1027175"/>
              <a:ext cx="5965190" cy="6745605"/>
            </a:xfrm>
            <a:custGeom>
              <a:avLst/>
              <a:gdLst/>
              <a:ahLst/>
              <a:cxnLst/>
              <a:rect l="l" t="t" r="r" b="b"/>
              <a:pathLst>
                <a:path w="5965190" h="6745605">
                  <a:moveTo>
                    <a:pt x="5964935" y="6745223"/>
                  </a:moveTo>
                  <a:lnTo>
                    <a:pt x="0" y="6745223"/>
                  </a:lnTo>
                  <a:lnTo>
                    <a:pt x="0" y="0"/>
                  </a:lnTo>
                  <a:lnTo>
                    <a:pt x="5964935" y="0"/>
                  </a:lnTo>
                  <a:lnTo>
                    <a:pt x="5964935" y="163448"/>
                  </a:lnTo>
                  <a:lnTo>
                    <a:pt x="344042" y="163448"/>
                  </a:lnTo>
                  <a:lnTo>
                    <a:pt x="330906" y="164083"/>
                  </a:lnTo>
                  <a:lnTo>
                    <a:pt x="293012" y="173599"/>
                  </a:lnTo>
                  <a:lnTo>
                    <a:pt x="259487" y="193666"/>
                  </a:lnTo>
                  <a:lnTo>
                    <a:pt x="233145" y="222699"/>
                  </a:lnTo>
                  <a:lnTo>
                    <a:pt x="216402" y="258147"/>
                  </a:lnTo>
                  <a:lnTo>
                    <a:pt x="210692" y="296798"/>
                  </a:lnTo>
                  <a:lnTo>
                    <a:pt x="210692" y="6354698"/>
                  </a:lnTo>
                  <a:lnTo>
                    <a:pt x="216402" y="6393348"/>
                  </a:lnTo>
                  <a:lnTo>
                    <a:pt x="233145" y="6428796"/>
                  </a:lnTo>
                  <a:lnTo>
                    <a:pt x="259487" y="6457830"/>
                  </a:lnTo>
                  <a:lnTo>
                    <a:pt x="293012" y="6477897"/>
                  </a:lnTo>
                  <a:lnTo>
                    <a:pt x="330906" y="6487413"/>
                  </a:lnTo>
                  <a:lnTo>
                    <a:pt x="344042" y="6488048"/>
                  </a:lnTo>
                  <a:lnTo>
                    <a:pt x="5964935" y="6488048"/>
                  </a:lnTo>
                  <a:lnTo>
                    <a:pt x="5964935" y="6745223"/>
                  </a:lnTo>
                  <a:close/>
                </a:path>
                <a:path w="5965190" h="6745605">
                  <a:moveTo>
                    <a:pt x="5964935" y="6488048"/>
                  </a:moveTo>
                  <a:lnTo>
                    <a:pt x="5620892" y="6488048"/>
                  </a:lnTo>
                  <a:lnTo>
                    <a:pt x="5634028" y="6487413"/>
                  </a:lnTo>
                  <a:lnTo>
                    <a:pt x="5646912" y="6485510"/>
                  </a:lnTo>
                  <a:lnTo>
                    <a:pt x="5683816" y="6472283"/>
                  </a:lnTo>
                  <a:lnTo>
                    <a:pt x="5715185" y="6448990"/>
                  </a:lnTo>
                  <a:lnTo>
                    <a:pt x="5738478" y="6417621"/>
                  </a:lnTo>
                  <a:lnTo>
                    <a:pt x="5751704" y="6380717"/>
                  </a:lnTo>
                  <a:lnTo>
                    <a:pt x="5754242" y="6354698"/>
                  </a:lnTo>
                  <a:lnTo>
                    <a:pt x="5754242" y="296798"/>
                  </a:lnTo>
                  <a:lnTo>
                    <a:pt x="5748532" y="258147"/>
                  </a:lnTo>
                  <a:lnTo>
                    <a:pt x="5731789" y="222699"/>
                  </a:lnTo>
                  <a:lnTo>
                    <a:pt x="5705447" y="193666"/>
                  </a:lnTo>
                  <a:lnTo>
                    <a:pt x="5671923" y="173599"/>
                  </a:lnTo>
                  <a:lnTo>
                    <a:pt x="5634028" y="164083"/>
                  </a:lnTo>
                  <a:lnTo>
                    <a:pt x="5620892" y="163448"/>
                  </a:lnTo>
                  <a:lnTo>
                    <a:pt x="5964935" y="163448"/>
                  </a:lnTo>
                  <a:lnTo>
                    <a:pt x="5964935" y="648804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8624" y="1181099"/>
              <a:ext cx="5514975" cy="6343650"/>
            </a:xfrm>
            <a:custGeom>
              <a:avLst/>
              <a:gdLst/>
              <a:ahLst/>
              <a:cxnLst/>
              <a:rect l="l" t="t" r="r" b="b"/>
              <a:pathLst>
                <a:path w="5514975" h="6343650">
                  <a:moveTo>
                    <a:pt x="5372099" y="6343649"/>
                  </a:moveTo>
                  <a:lnTo>
                    <a:pt x="88995" y="6343648"/>
                  </a:lnTo>
                  <a:lnTo>
                    <a:pt x="53021" y="6329182"/>
                  </a:lnTo>
                  <a:lnTo>
                    <a:pt x="23475" y="6295167"/>
                  </a:lnTo>
                  <a:lnTo>
                    <a:pt x="7250" y="6255449"/>
                  </a:lnTo>
                  <a:lnTo>
                    <a:pt x="457" y="6214778"/>
                  </a:lnTo>
                  <a:lnTo>
                    <a:pt x="0" y="6200774"/>
                  </a:lnTo>
                  <a:lnTo>
                    <a:pt x="0" y="142874"/>
                  </a:lnTo>
                  <a:lnTo>
                    <a:pt x="4100" y="101399"/>
                  </a:lnTo>
                  <a:lnTo>
                    <a:pt x="19527" y="55697"/>
                  </a:lnTo>
                  <a:lnTo>
                    <a:pt x="47532" y="18866"/>
                  </a:lnTo>
                  <a:lnTo>
                    <a:pt x="82801" y="915"/>
                  </a:lnTo>
                  <a:lnTo>
                    <a:pt x="88995" y="0"/>
                  </a:lnTo>
                  <a:lnTo>
                    <a:pt x="5372099" y="0"/>
                  </a:lnTo>
                  <a:lnTo>
                    <a:pt x="5413573" y="6150"/>
                  </a:lnTo>
                  <a:lnTo>
                    <a:pt x="5451475" y="24078"/>
                  </a:lnTo>
                  <a:lnTo>
                    <a:pt x="5482544" y="52234"/>
                  </a:lnTo>
                  <a:lnTo>
                    <a:pt x="5504097" y="88198"/>
                  </a:lnTo>
                  <a:lnTo>
                    <a:pt x="5514287" y="128870"/>
                  </a:lnTo>
                  <a:lnTo>
                    <a:pt x="5514974" y="142874"/>
                  </a:lnTo>
                  <a:lnTo>
                    <a:pt x="5514974" y="6200774"/>
                  </a:lnTo>
                  <a:lnTo>
                    <a:pt x="5508822" y="6242248"/>
                  </a:lnTo>
                  <a:lnTo>
                    <a:pt x="5490894" y="6280149"/>
                  </a:lnTo>
                  <a:lnTo>
                    <a:pt x="5462738" y="6311218"/>
                  </a:lnTo>
                  <a:lnTo>
                    <a:pt x="5426774" y="6332772"/>
                  </a:lnTo>
                  <a:lnTo>
                    <a:pt x="5386103" y="6342962"/>
                  </a:lnTo>
                  <a:lnTo>
                    <a:pt x="5372099" y="6343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999" y="1181431"/>
              <a:ext cx="136525" cy="6343015"/>
            </a:xfrm>
            <a:custGeom>
              <a:avLst/>
              <a:gdLst/>
              <a:ahLst/>
              <a:cxnLst/>
              <a:rect l="l" t="t" r="r" b="b"/>
              <a:pathLst>
                <a:path w="136525" h="6343015">
                  <a:moveTo>
                    <a:pt x="136004" y="6342985"/>
                  </a:moveTo>
                  <a:lnTo>
                    <a:pt x="88199" y="6332441"/>
                  </a:lnTo>
                  <a:lnTo>
                    <a:pt x="52279" y="6310941"/>
                  </a:lnTo>
                  <a:lnTo>
                    <a:pt x="24056" y="6279834"/>
                  </a:lnTo>
                  <a:lnTo>
                    <a:pt x="6117" y="6241854"/>
                  </a:lnTo>
                  <a:lnTo>
                    <a:pt x="0" y="6200442"/>
                  </a:lnTo>
                  <a:lnTo>
                    <a:pt x="0" y="142543"/>
                  </a:lnTo>
                  <a:lnTo>
                    <a:pt x="6117" y="101130"/>
                  </a:lnTo>
                  <a:lnTo>
                    <a:pt x="24056" y="63151"/>
                  </a:lnTo>
                  <a:lnTo>
                    <a:pt x="52279" y="32043"/>
                  </a:lnTo>
                  <a:lnTo>
                    <a:pt x="88199" y="10543"/>
                  </a:lnTo>
                  <a:lnTo>
                    <a:pt x="128800" y="347"/>
                  </a:lnTo>
                  <a:lnTo>
                    <a:pt x="136003" y="0"/>
                  </a:lnTo>
                  <a:lnTo>
                    <a:pt x="130484" y="3293"/>
                  </a:lnTo>
                  <a:lnTo>
                    <a:pt x="124649" y="10543"/>
                  </a:lnTo>
                  <a:lnTo>
                    <a:pt x="106041" y="51948"/>
                  </a:lnTo>
                  <a:lnTo>
                    <a:pt x="97289" y="101130"/>
                  </a:lnTo>
                  <a:lnTo>
                    <a:pt x="95250" y="142543"/>
                  </a:lnTo>
                  <a:lnTo>
                    <a:pt x="95250" y="6200442"/>
                  </a:lnTo>
                  <a:lnTo>
                    <a:pt x="97289" y="6241854"/>
                  </a:lnTo>
                  <a:lnTo>
                    <a:pt x="103268" y="6279834"/>
                  </a:lnTo>
                  <a:lnTo>
                    <a:pt x="116410" y="6319260"/>
                  </a:lnTo>
                  <a:lnTo>
                    <a:pt x="130484" y="6339691"/>
                  </a:lnTo>
                  <a:lnTo>
                    <a:pt x="136004" y="6342985"/>
                  </a:lnTo>
                  <a:close/>
                </a:path>
              </a:pathLst>
            </a:custGeom>
            <a:solidFill>
              <a:srgbClr val="093C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6737" y="2171712"/>
              <a:ext cx="5086350" cy="3733800"/>
            </a:xfrm>
            <a:custGeom>
              <a:avLst/>
              <a:gdLst/>
              <a:ahLst/>
              <a:cxnLst/>
              <a:rect l="l" t="t" r="r" b="b"/>
              <a:pathLst>
                <a:path w="5086350" h="3733800">
                  <a:moveTo>
                    <a:pt x="5086350" y="3119183"/>
                  </a:moveTo>
                  <a:lnTo>
                    <a:pt x="5070729" y="3077692"/>
                  </a:lnTo>
                  <a:lnTo>
                    <a:pt x="5034699" y="3051873"/>
                  </a:lnTo>
                  <a:lnTo>
                    <a:pt x="5015154" y="3047987"/>
                  </a:lnTo>
                  <a:lnTo>
                    <a:pt x="71208" y="3047987"/>
                  </a:lnTo>
                  <a:lnTo>
                    <a:pt x="29705" y="3063608"/>
                  </a:lnTo>
                  <a:lnTo>
                    <a:pt x="3886" y="3099651"/>
                  </a:lnTo>
                  <a:lnTo>
                    <a:pt x="0" y="3119183"/>
                  </a:lnTo>
                  <a:lnTo>
                    <a:pt x="0" y="3657587"/>
                  </a:lnTo>
                  <a:lnTo>
                    <a:pt x="0" y="3662591"/>
                  </a:lnTo>
                  <a:lnTo>
                    <a:pt x="15633" y="3704082"/>
                  </a:lnTo>
                  <a:lnTo>
                    <a:pt x="51663" y="3729913"/>
                  </a:lnTo>
                  <a:lnTo>
                    <a:pt x="71208" y="3733787"/>
                  </a:lnTo>
                  <a:lnTo>
                    <a:pt x="5015154" y="3733787"/>
                  </a:lnTo>
                  <a:lnTo>
                    <a:pt x="5056644" y="3718166"/>
                  </a:lnTo>
                  <a:lnTo>
                    <a:pt x="5082464" y="3682136"/>
                  </a:lnTo>
                  <a:lnTo>
                    <a:pt x="5086350" y="3662591"/>
                  </a:lnTo>
                  <a:lnTo>
                    <a:pt x="5086350" y="3119183"/>
                  </a:lnTo>
                  <a:close/>
                </a:path>
                <a:path w="5086350" h="3733800">
                  <a:moveTo>
                    <a:pt x="5086350" y="2357196"/>
                  </a:moveTo>
                  <a:lnTo>
                    <a:pt x="5070729" y="2315692"/>
                  </a:lnTo>
                  <a:lnTo>
                    <a:pt x="5034699" y="2289873"/>
                  </a:lnTo>
                  <a:lnTo>
                    <a:pt x="5015154" y="2286000"/>
                  </a:lnTo>
                  <a:lnTo>
                    <a:pt x="71208" y="2286000"/>
                  </a:lnTo>
                  <a:lnTo>
                    <a:pt x="29705" y="2301608"/>
                  </a:lnTo>
                  <a:lnTo>
                    <a:pt x="3886" y="2337651"/>
                  </a:lnTo>
                  <a:lnTo>
                    <a:pt x="0" y="2357196"/>
                  </a:lnTo>
                  <a:lnTo>
                    <a:pt x="0" y="2895587"/>
                  </a:lnTo>
                  <a:lnTo>
                    <a:pt x="0" y="2900591"/>
                  </a:lnTo>
                  <a:lnTo>
                    <a:pt x="15633" y="2942082"/>
                  </a:lnTo>
                  <a:lnTo>
                    <a:pt x="51663" y="2967901"/>
                  </a:lnTo>
                  <a:lnTo>
                    <a:pt x="71208" y="2971787"/>
                  </a:lnTo>
                  <a:lnTo>
                    <a:pt x="5015154" y="2971787"/>
                  </a:lnTo>
                  <a:lnTo>
                    <a:pt x="5056644" y="2956166"/>
                  </a:lnTo>
                  <a:lnTo>
                    <a:pt x="5082464" y="2920136"/>
                  </a:lnTo>
                  <a:lnTo>
                    <a:pt x="5086350" y="2900591"/>
                  </a:lnTo>
                  <a:lnTo>
                    <a:pt x="5086350" y="2357196"/>
                  </a:lnTo>
                  <a:close/>
                </a:path>
                <a:path w="5086350" h="3733800">
                  <a:moveTo>
                    <a:pt x="5086350" y="1595196"/>
                  </a:moveTo>
                  <a:lnTo>
                    <a:pt x="5070729" y="1553692"/>
                  </a:lnTo>
                  <a:lnTo>
                    <a:pt x="5034699" y="1527873"/>
                  </a:lnTo>
                  <a:lnTo>
                    <a:pt x="5015154" y="1523987"/>
                  </a:lnTo>
                  <a:lnTo>
                    <a:pt x="71208" y="1523987"/>
                  </a:lnTo>
                  <a:lnTo>
                    <a:pt x="29705" y="1539621"/>
                  </a:lnTo>
                  <a:lnTo>
                    <a:pt x="3886" y="1575650"/>
                  </a:lnTo>
                  <a:lnTo>
                    <a:pt x="0" y="1595196"/>
                  </a:lnTo>
                  <a:lnTo>
                    <a:pt x="0" y="2133587"/>
                  </a:lnTo>
                  <a:lnTo>
                    <a:pt x="0" y="2138591"/>
                  </a:lnTo>
                  <a:lnTo>
                    <a:pt x="15633" y="2180082"/>
                  </a:lnTo>
                  <a:lnTo>
                    <a:pt x="51663" y="2205901"/>
                  </a:lnTo>
                  <a:lnTo>
                    <a:pt x="71208" y="2209787"/>
                  </a:lnTo>
                  <a:lnTo>
                    <a:pt x="5015154" y="2209787"/>
                  </a:lnTo>
                  <a:lnTo>
                    <a:pt x="5056644" y="2194166"/>
                  </a:lnTo>
                  <a:lnTo>
                    <a:pt x="5082464" y="2158136"/>
                  </a:lnTo>
                  <a:lnTo>
                    <a:pt x="5086350" y="2138591"/>
                  </a:lnTo>
                  <a:lnTo>
                    <a:pt x="5086350" y="1595196"/>
                  </a:lnTo>
                  <a:close/>
                </a:path>
                <a:path w="5086350" h="3733800">
                  <a:moveTo>
                    <a:pt x="5086350" y="833196"/>
                  </a:moveTo>
                  <a:lnTo>
                    <a:pt x="5070729" y="791692"/>
                  </a:lnTo>
                  <a:lnTo>
                    <a:pt x="5034699" y="765873"/>
                  </a:lnTo>
                  <a:lnTo>
                    <a:pt x="5015154" y="762000"/>
                  </a:lnTo>
                  <a:lnTo>
                    <a:pt x="71208" y="762000"/>
                  </a:lnTo>
                  <a:lnTo>
                    <a:pt x="29705" y="777621"/>
                  </a:lnTo>
                  <a:lnTo>
                    <a:pt x="3886" y="813650"/>
                  </a:lnTo>
                  <a:lnTo>
                    <a:pt x="0" y="833196"/>
                  </a:lnTo>
                  <a:lnTo>
                    <a:pt x="0" y="1371587"/>
                  </a:lnTo>
                  <a:lnTo>
                    <a:pt x="0" y="1376591"/>
                  </a:lnTo>
                  <a:lnTo>
                    <a:pt x="15633" y="1418082"/>
                  </a:lnTo>
                  <a:lnTo>
                    <a:pt x="51663" y="1443913"/>
                  </a:lnTo>
                  <a:lnTo>
                    <a:pt x="71208" y="1447787"/>
                  </a:lnTo>
                  <a:lnTo>
                    <a:pt x="5015154" y="1447787"/>
                  </a:lnTo>
                  <a:lnTo>
                    <a:pt x="5056644" y="1432166"/>
                  </a:lnTo>
                  <a:lnTo>
                    <a:pt x="5082464" y="1396136"/>
                  </a:lnTo>
                  <a:lnTo>
                    <a:pt x="5086350" y="1376591"/>
                  </a:lnTo>
                  <a:lnTo>
                    <a:pt x="5086350" y="833196"/>
                  </a:lnTo>
                  <a:close/>
                </a:path>
                <a:path w="5086350" h="3733800">
                  <a:moveTo>
                    <a:pt x="5086350" y="71196"/>
                  </a:moveTo>
                  <a:lnTo>
                    <a:pt x="5070729" y="29692"/>
                  </a:lnTo>
                  <a:lnTo>
                    <a:pt x="5034699" y="3873"/>
                  </a:lnTo>
                  <a:lnTo>
                    <a:pt x="5015154" y="0"/>
                  </a:lnTo>
                  <a:lnTo>
                    <a:pt x="71208" y="0"/>
                  </a:lnTo>
                  <a:lnTo>
                    <a:pt x="29705" y="15621"/>
                  </a:lnTo>
                  <a:lnTo>
                    <a:pt x="3886" y="51650"/>
                  </a:lnTo>
                  <a:lnTo>
                    <a:pt x="0" y="71196"/>
                  </a:lnTo>
                  <a:lnTo>
                    <a:pt x="0" y="609600"/>
                  </a:lnTo>
                  <a:lnTo>
                    <a:pt x="0" y="614591"/>
                  </a:lnTo>
                  <a:lnTo>
                    <a:pt x="15633" y="656082"/>
                  </a:lnTo>
                  <a:lnTo>
                    <a:pt x="51663" y="681913"/>
                  </a:lnTo>
                  <a:lnTo>
                    <a:pt x="71208" y="685787"/>
                  </a:lnTo>
                  <a:lnTo>
                    <a:pt x="5015154" y="685787"/>
                  </a:lnTo>
                  <a:lnTo>
                    <a:pt x="5056644" y="670166"/>
                  </a:lnTo>
                  <a:lnTo>
                    <a:pt x="5082464" y="634136"/>
                  </a:lnTo>
                  <a:lnTo>
                    <a:pt x="5086350" y="614591"/>
                  </a:lnTo>
                  <a:lnTo>
                    <a:pt x="5086350" y="71196"/>
                  </a:lnTo>
                  <a:close/>
                </a:path>
              </a:pathLst>
            </a:custGeom>
            <a:solidFill>
              <a:srgbClr val="F0F7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4049" y="1353185"/>
            <a:ext cx="815975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1D40AF"/>
                </a:solidFill>
                <a:latin typeface="Arial Black"/>
                <a:cs typeface="Arial Black"/>
              </a:rPr>
              <a:t></a:t>
            </a:r>
            <a:r>
              <a:rPr sz="1650" spc="-105" dirty="0">
                <a:solidFill>
                  <a:srgbClr val="1D40AF"/>
                </a:solidFill>
                <a:latin typeface="Arial Black"/>
                <a:cs typeface="Arial Black"/>
              </a:rPr>
              <a:t> </a:t>
            </a:r>
            <a:r>
              <a:rPr sz="1700" b="1" spc="-295" dirty="0">
                <a:solidFill>
                  <a:srgbClr val="1D40AF"/>
                </a:solidFill>
                <a:latin typeface="BIZ UDPGothic"/>
                <a:cs typeface="BIZ UDPGothic"/>
              </a:rPr>
              <a:t>まとめ</a:t>
            </a:r>
            <a:endParaRPr sz="1700">
              <a:latin typeface="BIZ UDPGothic"/>
              <a:cs typeface="BIZ UDP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049" y="1775076"/>
            <a:ext cx="175895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i="1" spc="-160" dirty="0">
                <a:solidFill>
                  <a:srgbClr val="1C4ED8"/>
                </a:solidFill>
                <a:latin typeface="Meiryo"/>
                <a:cs typeface="Meiryo"/>
              </a:rPr>
              <a:t>集客課題解決の主要ポイント</a:t>
            </a:r>
            <a:endParaRPr sz="1200">
              <a:latin typeface="Meiryo"/>
              <a:cs typeface="Meiry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6924" y="2353642"/>
            <a:ext cx="215900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-150" dirty="0">
                <a:solidFill>
                  <a:srgbClr val="2562EB"/>
                </a:solidFill>
                <a:latin typeface="Arial Black"/>
                <a:cs typeface="Arial Black"/>
              </a:rPr>
              <a:t></a:t>
            </a:r>
            <a:endParaRPr sz="17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5537" y="2221494"/>
            <a:ext cx="3225800" cy="527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b="1" spc="-145" dirty="0">
                <a:solidFill>
                  <a:srgbClr val="1D40AF"/>
                </a:solidFill>
                <a:latin typeface="BIZ UDPGothic"/>
                <a:cs typeface="BIZ UDPGothic"/>
              </a:rPr>
              <a:t>ファネル全段階での総合的アプローチ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認知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‧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検討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‧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申込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の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各段階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に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最適化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された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施策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を</a:t>
            </a:r>
            <a:r>
              <a:rPr sz="1150" spc="-80" dirty="0">
                <a:solidFill>
                  <a:srgbClr val="2562EB"/>
                </a:solidFill>
                <a:latin typeface="SimSun"/>
                <a:cs typeface="SimSun"/>
              </a:rPr>
              <a:t>実施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6924" y="3116262"/>
            <a:ext cx="26352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275" dirty="0">
                <a:solidFill>
                  <a:srgbClr val="2562EB"/>
                </a:solidFill>
                <a:latin typeface="Arial Black"/>
                <a:cs typeface="Arial Black"/>
              </a:rPr>
              <a:t></a:t>
            </a:r>
            <a:endParaRPr sz="165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9350" y="2983494"/>
            <a:ext cx="3225800" cy="527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b="1" spc="-135" dirty="0">
                <a:solidFill>
                  <a:srgbClr val="1D40AF"/>
                </a:solidFill>
                <a:latin typeface="BIZ UDPGothic"/>
                <a:cs typeface="BIZ UDPGothic"/>
              </a:rPr>
              <a:t>オンライン講座の強みを活かした施策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地理的制約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がない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利点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を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訴求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し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全国</a:t>
            </a:r>
            <a:r>
              <a:rPr sz="1150" spc="-125" dirty="0">
                <a:solidFill>
                  <a:srgbClr val="2562EB"/>
                </a:solidFill>
                <a:latin typeface="PMingLiU"/>
                <a:cs typeface="PMingLiU"/>
              </a:rPr>
              <a:t>から の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集客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を</a:t>
            </a:r>
            <a:r>
              <a:rPr sz="1150" spc="-80" dirty="0">
                <a:solidFill>
                  <a:srgbClr val="2562EB"/>
                </a:solidFill>
                <a:latin typeface="SimSun"/>
                <a:cs typeface="SimSun"/>
              </a:rPr>
              <a:t>実現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6924" y="3878262"/>
            <a:ext cx="20447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90" dirty="0">
                <a:solidFill>
                  <a:srgbClr val="2562EB"/>
                </a:solidFill>
                <a:latin typeface="Arial Black"/>
                <a:cs typeface="Arial Black"/>
              </a:rPr>
              <a:t></a:t>
            </a:r>
            <a:endParaRPr sz="165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1725" y="3745495"/>
            <a:ext cx="3645535" cy="527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b="1" spc="-165" dirty="0">
                <a:solidFill>
                  <a:srgbClr val="1D40AF"/>
                </a:solidFill>
                <a:latin typeface="BIZ UDPGothic"/>
                <a:cs typeface="BIZ UDPGothic"/>
              </a:rPr>
              <a:t>既存資産の最適化と新規施策の導入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spc="-75" dirty="0">
                <a:solidFill>
                  <a:srgbClr val="2562EB"/>
                </a:solidFill>
                <a:latin typeface="Dotum"/>
                <a:cs typeface="Dotum"/>
              </a:rPr>
              <a:t>LP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や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動画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コンテンツの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刷新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と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新</a:t>
            </a:r>
            <a:r>
              <a:rPr sz="1150" spc="-120" dirty="0">
                <a:solidFill>
                  <a:srgbClr val="2562EB"/>
                </a:solidFill>
                <a:latin typeface="PMingLiU"/>
                <a:cs typeface="PMingLiU"/>
              </a:rPr>
              <a:t>たなチャネル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開拓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のバランス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6924" y="4640262"/>
            <a:ext cx="26352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275" dirty="0">
                <a:solidFill>
                  <a:srgbClr val="2562EB"/>
                </a:solidFill>
                <a:latin typeface="Arial Black"/>
                <a:cs typeface="Arial Black"/>
              </a:rPr>
              <a:t></a:t>
            </a:r>
            <a:endParaRPr sz="165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9350" y="4507494"/>
            <a:ext cx="2692400" cy="527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b="1" spc="-70" dirty="0">
                <a:solidFill>
                  <a:srgbClr val="1D40AF"/>
                </a:solidFill>
                <a:latin typeface="BIZ UDPGothic"/>
                <a:cs typeface="BIZ UDPGothic"/>
              </a:rPr>
              <a:t>ファンコミュニティの醸成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持続的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な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集客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と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満足度向上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のための</a:t>
            </a:r>
            <a:r>
              <a:rPr sz="1150" spc="-100" dirty="0">
                <a:solidFill>
                  <a:srgbClr val="2562EB"/>
                </a:solidFill>
                <a:latin typeface="SimSun"/>
                <a:cs typeface="SimSun"/>
              </a:rPr>
              <a:t>関係構築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6924" y="5402262"/>
            <a:ext cx="21590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0" dirty="0">
                <a:solidFill>
                  <a:srgbClr val="2562EB"/>
                </a:solidFill>
                <a:latin typeface="Arial Black"/>
                <a:cs typeface="Arial Black"/>
              </a:rPr>
              <a:t></a:t>
            </a:r>
            <a:endParaRPr sz="165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1725" y="5269494"/>
            <a:ext cx="3879215" cy="527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b="1" spc="-155" dirty="0">
                <a:solidFill>
                  <a:srgbClr val="1D40AF"/>
                </a:solidFill>
                <a:latin typeface="BIZ UDPGothic"/>
                <a:cs typeface="BIZ UDPGothic"/>
              </a:rPr>
              <a:t>段階的な成長戦略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即効性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のある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施策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と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中長期的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な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取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り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組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みの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両輪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で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安定的</a:t>
            </a:r>
            <a:r>
              <a:rPr sz="1150" spc="-110" dirty="0">
                <a:solidFill>
                  <a:srgbClr val="2562EB"/>
                </a:solidFill>
                <a:latin typeface="PMingLiU"/>
                <a:cs typeface="PMingLiU"/>
              </a:rPr>
              <a:t>な</a:t>
            </a:r>
            <a:r>
              <a:rPr sz="1150" spc="-110" dirty="0">
                <a:solidFill>
                  <a:srgbClr val="2562EB"/>
                </a:solidFill>
                <a:latin typeface="SimSun"/>
                <a:cs typeface="SimSun"/>
              </a:rPr>
              <a:t>充足</a:t>
            </a:r>
            <a:r>
              <a:rPr sz="1150" spc="-65" dirty="0">
                <a:solidFill>
                  <a:srgbClr val="2562EB"/>
                </a:solidFill>
                <a:latin typeface="PMingLiU"/>
                <a:cs typeface="PMingLiU"/>
              </a:rPr>
              <a:t>へ</a:t>
            </a:r>
            <a:endParaRPr sz="1150">
              <a:latin typeface="PMingLiU"/>
              <a:cs typeface="PMingLiU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47231" y="1027175"/>
            <a:ext cx="5965190" cy="6745605"/>
            <a:chOff x="6047231" y="1027175"/>
            <a:chExt cx="5965190" cy="6745605"/>
          </a:xfrm>
        </p:grpSpPr>
        <p:sp>
          <p:nvSpPr>
            <p:cNvPr id="26" name="object 26"/>
            <p:cNvSpPr/>
            <p:nvPr/>
          </p:nvSpPr>
          <p:spPr>
            <a:xfrm>
              <a:off x="6047231" y="1027175"/>
              <a:ext cx="5965190" cy="6745605"/>
            </a:xfrm>
            <a:custGeom>
              <a:avLst/>
              <a:gdLst/>
              <a:ahLst/>
              <a:cxnLst/>
              <a:rect l="l" t="t" r="r" b="b"/>
              <a:pathLst>
                <a:path w="5965190" h="6745605">
                  <a:moveTo>
                    <a:pt x="5964935" y="6745223"/>
                  </a:moveTo>
                  <a:lnTo>
                    <a:pt x="0" y="6745223"/>
                  </a:lnTo>
                  <a:lnTo>
                    <a:pt x="0" y="0"/>
                  </a:lnTo>
                  <a:lnTo>
                    <a:pt x="5964935" y="0"/>
                  </a:lnTo>
                  <a:lnTo>
                    <a:pt x="5964935" y="163448"/>
                  </a:lnTo>
                  <a:lnTo>
                    <a:pt x="344042" y="163448"/>
                  </a:lnTo>
                  <a:lnTo>
                    <a:pt x="330906" y="164083"/>
                  </a:lnTo>
                  <a:lnTo>
                    <a:pt x="293011" y="173599"/>
                  </a:lnTo>
                  <a:lnTo>
                    <a:pt x="259487" y="193666"/>
                  </a:lnTo>
                  <a:lnTo>
                    <a:pt x="233144" y="222699"/>
                  </a:lnTo>
                  <a:lnTo>
                    <a:pt x="216402" y="258147"/>
                  </a:lnTo>
                  <a:lnTo>
                    <a:pt x="210692" y="296798"/>
                  </a:lnTo>
                  <a:lnTo>
                    <a:pt x="210692" y="6354698"/>
                  </a:lnTo>
                  <a:lnTo>
                    <a:pt x="216401" y="6393348"/>
                  </a:lnTo>
                  <a:lnTo>
                    <a:pt x="233144" y="6428796"/>
                  </a:lnTo>
                  <a:lnTo>
                    <a:pt x="259487" y="6457830"/>
                  </a:lnTo>
                  <a:lnTo>
                    <a:pt x="293011" y="6477897"/>
                  </a:lnTo>
                  <a:lnTo>
                    <a:pt x="330906" y="6487413"/>
                  </a:lnTo>
                  <a:lnTo>
                    <a:pt x="344042" y="6488048"/>
                  </a:lnTo>
                  <a:lnTo>
                    <a:pt x="5964935" y="6488048"/>
                  </a:lnTo>
                  <a:lnTo>
                    <a:pt x="5964935" y="6745223"/>
                  </a:lnTo>
                  <a:close/>
                </a:path>
                <a:path w="5965190" h="6745605">
                  <a:moveTo>
                    <a:pt x="5964935" y="6488048"/>
                  </a:moveTo>
                  <a:lnTo>
                    <a:pt x="5620892" y="6488048"/>
                  </a:lnTo>
                  <a:lnTo>
                    <a:pt x="5634028" y="6487413"/>
                  </a:lnTo>
                  <a:lnTo>
                    <a:pt x="5646912" y="6485510"/>
                  </a:lnTo>
                  <a:lnTo>
                    <a:pt x="5683816" y="6472283"/>
                  </a:lnTo>
                  <a:lnTo>
                    <a:pt x="5715185" y="6448990"/>
                  </a:lnTo>
                  <a:lnTo>
                    <a:pt x="5738477" y="6417621"/>
                  </a:lnTo>
                  <a:lnTo>
                    <a:pt x="5751704" y="6380717"/>
                  </a:lnTo>
                  <a:lnTo>
                    <a:pt x="5754242" y="6354698"/>
                  </a:lnTo>
                  <a:lnTo>
                    <a:pt x="5754242" y="296798"/>
                  </a:lnTo>
                  <a:lnTo>
                    <a:pt x="5748531" y="258147"/>
                  </a:lnTo>
                  <a:lnTo>
                    <a:pt x="5731789" y="222699"/>
                  </a:lnTo>
                  <a:lnTo>
                    <a:pt x="5705447" y="193666"/>
                  </a:lnTo>
                  <a:lnTo>
                    <a:pt x="5671922" y="173599"/>
                  </a:lnTo>
                  <a:lnTo>
                    <a:pt x="5634028" y="164083"/>
                  </a:lnTo>
                  <a:lnTo>
                    <a:pt x="5620892" y="163448"/>
                  </a:lnTo>
                  <a:lnTo>
                    <a:pt x="5964935" y="163448"/>
                  </a:lnTo>
                  <a:lnTo>
                    <a:pt x="5964935" y="648804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96024" y="1181099"/>
              <a:ext cx="5514975" cy="6343650"/>
            </a:xfrm>
            <a:custGeom>
              <a:avLst/>
              <a:gdLst/>
              <a:ahLst/>
              <a:cxnLst/>
              <a:rect l="l" t="t" r="r" b="b"/>
              <a:pathLst>
                <a:path w="5514975" h="6343650">
                  <a:moveTo>
                    <a:pt x="5372099" y="6343649"/>
                  </a:moveTo>
                  <a:lnTo>
                    <a:pt x="88995" y="6343648"/>
                  </a:lnTo>
                  <a:lnTo>
                    <a:pt x="53020" y="6329182"/>
                  </a:lnTo>
                  <a:lnTo>
                    <a:pt x="23475" y="6295167"/>
                  </a:lnTo>
                  <a:lnTo>
                    <a:pt x="7249" y="6255449"/>
                  </a:lnTo>
                  <a:lnTo>
                    <a:pt x="457" y="6214778"/>
                  </a:lnTo>
                  <a:lnTo>
                    <a:pt x="0" y="6200774"/>
                  </a:lnTo>
                  <a:lnTo>
                    <a:pt x="0" y="142874"/>
                  </a:lnTo>
                  <a:lnTo>
                    <a:pt x="4099" y="101399"/>
                  </a:lnTo>
                  <a:lnTo>
                    <a:pt x="19526" y="55697"/>
                  </a:lnTo>
                  <a:lnTo>
                    <a:pt x="47530" y="18866"/>
                  </a:lnTo>
                  <a:lnTo>
                    <a:pt x="82801" y="915"/>
                  </a:lnTo>
                  <a:lnTo>
                    <a:pt x="88995" y="0"/>
                  </a:lnTo>
                  <a:lnTo>
                    <a:pt x="5372099" y="0"/>
                  </a:lnTo>
                  <a:lnTo>
                    <a:pt x="5413573" y="6150"/>
                  </a:lnTo>
                  <a:lnTo>
                    <a:pt x="5451473" y="24078"/>
                  </a:lnTo>
                  <a:lnTo>
                    <a:pt x="5482544" y="52234"/>
                  </a:lnTo>
                  <a:lnTo>
                    <a:pt x="5504098" y="88198"/>
                  </a:lnTo>
                  <a:lnTo>
                    <a:pt x="5514288" y="128870"/>
                  </a:lnTo>
                  <a:lnTo>
                    <a:pt x="5514974" y="142874"/>
                  </a:lnTo>
                  <a:lnTo>
                    <a:pt x="5514974" y="6200774"/>
                  </a:lnTo>
                  <a:lnTo>
                    <a:pt x="5508824" y="6242248"/>
                  </a:lnTo>
                  <a:lnTo>
                    <a:pt x="5490894" y="6280149"/>
                  </a:lnTo>
                  <a:lnTo>
                    <a:pt x="5462738" y="6311218"/>
                  </a:lnTo>
                  <a:lnTo>
                    <a:pt x="5426774" y="6332772"/>
                  </a:lnTo>
                  <a:lnTo>
                    <a:pt x="5386103" y="6342962"/>
                  </a:lnTo>
                  <a:lnTo>
                    <a:pt x="5372099" y="6343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48399" y="1181431"/>
              <a:ext cx="136525" cy="6343015"/>
            </a:xfrm>
            <a:custGeom>
              <a:avLst/>
              <a:gdLst/>
              <a:ahLst/>
              <a:cxnLst/>
              <a:rect l="l" t="t" r="r" b="b"/>
              <a:pathLst>
                <a:path w="136525" h="6343015">
                  <a:moveTo>
                    <a:pt x="136004" y="6342985"/>
                  </a:moveTo>
                  <a:lnTo>
                    <a:pt x="88198" y="6332441"/>
                  </a:lnTo>
                  <a:lnTo>
                    <a:pt x="52279" y="6310941"/>
                  </a:lnTo>
                  <a:lnTo>
                    <a:pt x="24055" y="6279834"/>
                  </a:lnTo>
                  <a:lnTo>
                    <a:pt x="6117" y="6241854"/>
                  </a:lnTo>
                  <a:lnTo>
                    <a:pt x="0" y="6200442"/>
                  </a:lnTo>
                  <a:lnTo>
                    <a:pt x="0" y="142543"/>
                  </a:lnTo>
                  <a:lnTo>
                    <a:pt x="6117" y="101130"/>
                  </a:lnTo>
                  <a:lnTo>
                    <a:pt x="24055" y="63151"/>
                  </a:lnTo>
                  <a:lnTo>
                    <a:pt x="52279" y="32043"/>
                  </a:lnTo>
                  <a:lnTo>
                    <a:pt x="88198" y="10543"/>
                  </a:lnTo>
                  <a:lnTo>
                    <a:pt x="128800" y="347"/>
                  </a:lnTo>
                  <a:lnTo>
                    <a:pt x="136003" y="0"/>
                  </a:lnTo>
                  <a:lnTo>
                    <a:pt x="130484" y="3293"/>
                  </a:lnTo>
                  <a:lnTo>
                    <a:pt x="124649" y="10543"/>
                  </a:lnTo>
                  <a:lnTo>
                    <a:pt x="106042" y="51948"/>
                  </a:lnTo>
                  <a:lnTo>
                    <a:pt x="97288" y="101130"/>
                  </a:lnTo>
                  <a:lnTo>
                    <a:pt x="95250" y="142543"/>
                  </a:lnTo>
                  <a:lnTo>
                    <a:pt x="95250" y="6200442"/>
                  </a:lnTo>
                  <a:lnTo>
                    <a:pt x="97288" y="6241854"/>
                  </a:lnTo>
                  <a:lnTo>
                    <a:pt x="103268" y="6279834"/>
                  </a:lnTo>
                  <a:lnTo>
                    <a:pt x="116411" y="6319260"/>
                  </a:lnTo>
                  <a:lnTo>
                    <a:pt x="130484" y="6339691"/>
                  </a:lnTo>
                  <a:lnTo>
                    <a:pt x="136004" y="6342985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21450" y="1353185"/>
            <a:ext cx="1806575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285" dirty="0">
                <a:solidFill>
                  <a:srgbClr val="1C4ED8"/>
                </a:solidFill>
                <a:latin typeface="Arial Black"/>
                <a:cs typeface="Arial Black"/>
              </a:rPr>
              <a:t></a:t>
            </a:r>
            <a:r>
              <a:rPr sz="1700" spc="75" dirty="0">
                <a:solidFill>
                  <a:srgbClr val="1C4ED8"/>
                </a:solidFill>
                <a:latin typeface="Arial Black"/>
                <a:cs typeface="Arial Black"/>
              </a:rPr>
              <a:t> </a:t>
            </a:r>
            <a:r>
              <a:rPr sz="1700" b="1" spc="-180" dirty="0">
                <a:solidFill>
                  <a:srgbClr val="1C4ED8"/>
                </a:solidFill>
                <a:latin typeface="BIZ UDPGothic"/>
                <a:cs typeface="BIZ UDPGothic"/>
              </a:rPr>
              <a:t>今後のアクション</a:t>
            </a:r>
            <a:endParaRPr sz="1700">
              <a:latin typeface="BIZ UDPGothic"/>
              <a:cs typeface="BIZ UDP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1450" y="1775076"/>
            <a:ext cx="189230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i="1" spc="-160" dirty="0">
                <a:solidFill>
                  <a:srgbClr val="2562EB"/>
                </a:solidFill>
                <a:latin typeface="Meiryo"/>
                <a:cs typeface="Meiryo"/>
              </a:rPr>
              <a:t>優先度の高い具体的な実施項目</a:t>
            </a:r>
            <a:endParaRPr sz="1200">
              <a:latin typeface="Meiryo"/>
              <a:cs typeface="Meiry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21450" y="4498911"/>
            <a:ext cx="215074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300" dirty="0">
                <a:solidFill>
                  <a:srgbClr val="1C4ED8"/>
                </a:solidFill>
                <a:latin typeface="Arial Black"/>
                <a:cs typeface="Arial Black"/>
              </a:rPr>
              <a:t></a:t>
            </a:r>
            <a:r>
              <a:rPr sz="1500" spc="125" dirty="0">
                <a:solidFill>
                  <a:srgbClr val="1C4ED8"/>
                </a:solidFill>
                <a:latin typeface="Arial Black"/>
                <a:cs typeface="Arial Black"/>
              </a:rPr>
              <a:t> </a:t>
            </a:r>
            <a:r>
              <a:rPr sz="1500" b="1" spc="-130" dirty="0">
                <a:solidFill>
                  <a:srgbClr val="1C4ED8"/>
                </a:solidFill>
                <a:latin typeface="BIZ UDPGothic"/>
                <a:cs typeface="BIZ UDPGothic"/>
              </a:rPr>
              <a:t>目標達成マイルストーン</a:t>
            </a:r>
            <a:endParaRPr sz="1500">
              <a:latin typeface="BIZ UDPGothic"/>
              <a:cs typeface="BIZ UDPGothic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790574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0127406" y="428345"/>
            <a:ext cx="16967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70" dirty="0">
                <a:solidFill>
                  <a:srgbClr val="093C61"/>
                </a:solidFill>
                <a:latin typeface="Arial"/>
                <a:cs typeface="Arial"/>
              </a:rPr>
              <a:t>PERSOL</a:t>
            </a:r>
            <a:r>
              <a:rPr sz="1600" b="1" spc="-90" dirty="0">
                <a:solidFill>
                  <a:srgbClr val="093C61"/>
                </a:solidFill>
                <a:latin typeface="Arial"/>
                <a:cs typeface="Arial"/>
              </a:rPr>
              <a:t> </a:t>
            </a:r>
            <a:r>
              <a:rPr sz="1600" b="1" spc="-145" dirty="0">
                <a:solidFill>
                  <a:srgbClr val="093C61"/>
                </a:solidFill>
                <a:latin typeface="BIZ UDPGothic"/>
                <a:cs typeface="BIZ UDPGothic"/>
              </a:rPr>
              <a:t>総合研究所</a:t>
            </a:r>
            <a:endParaRPr sz="1600">
              <a:latin typeface="BIZ UDPGothic"/>
              <a:cs typeface="BIZ UDP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34149" y="2171699"/>
            <a:ext cx="5086350" cy="647700"/>
          </a:xfrm>
          <a:custGeom>
            <a:avLst/>
            <a:gdLst/>
            <a:ahLst/>
            <a:cxnLst/>
            <a:rect l="l" t="t" r="r" b="b"/>
            <a:pathLst>
              <a:path w="5086350" h="647700">
                <a:moveTo>
                  <a:pt x="5015153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015153" y="0"/>
                </a:lnTo>
                <a:lnTo>
                  <a:pt x="5056645" y="15621"/>
                </a:lnTo>
                <a:lnTo>
                  <a:pt x="5082463" y="51661"/>
                </a:lnTo>
                <a:lnTo>
                  <a:pt x="5086350" y="71196"/>
                </a:lnTo>
                <a:lnTo>
                  <a:pt x="5086350" y="576503"/>
                </a:lnTo>
                <a:lnTo>
                  <a:pt x="5070729" y="617994"/>
                </a:lnTo>
                <a:lnTo>
                  <a:pt x="5034687" y="643813"/>
                </a:lnTo>
                <a:lnTo>
                  <a:pt x="5020107" y="647211"/>
                </a:lnTo>
                <a:lnTo>
                  <a:pt x="5015153" y="647699"/>
                </a:lnTo>
                <a:close/>
              </a:path>
            </a:pathLst>
          </a:custGeom>
          <a:solidFill>
            <a:srgbClr val="E6F5FF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664325" y="2356643"/>
            <a:ext cx="19685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50" dirty="0">
                <a:solidFill>
                  <a:srgbClr val="3B81F5"/>
                </a:solidFill>
                <a:latin typeface="DejaVu Sans"/>
                <a:cs typeface="DejaVu Sans"/>
              </a:rPr>
              <a:t>✒</a:t>
            </a:r>
            <a:endParaRPr sz="1500">
              <a:latin typeface="DejaVu Sans"/>
              <a:cs typeface="DejaVu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50075" y="2202444"/>
            <a:ext cx="2559050" cy="527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00" b="1" spc="-65" dirty="0">
                <a:latin typeface="Tahoma"/>
                <a:cs typeface="Tahoma"/>
              </a:rPr>
              <a:t>LP</a:t>
            </a:r>
            <a:r>
              <a:rPr sz="1350" b="1" spc="-125" dirty="0">
                <a:latin typeface="BIZ UDPGothic"/>
                <a:cs typeface="BIZ UDPGothic"/>
              </a:rPr>
              <a:t>改善とプロモーション動画更新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spc="-110" dirty="0">
                <a:solidFill>
                  <a:srgbClr val="3B81F5"/>
                </a:solidFill>
                <a:latin typeface="SimSun"/>
                <a:cs typeface="SimSun"/>
              </a:rPr>
              <a:t>価値提案の明確化と最新コンテンツの制作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687047" y="2381250"/>
            <a:ext cx="790575" cy="228600"/>
          </a:xfrm>
          <a:custGeom>
            <a:avLst/>
            <a:gdLst/>
            <a:ahLst/>
            <a:cxnLst/>
            <a:rect l="l" t="t" r="r" b="b"/>
            <a:pathLst>
              <a:path w="790575" h="228600">
                <a:moveTo>
                  <a:pt x="683780" y="228599"/>
                </a:moveTo>
                <a:lnTo>
                  <a:pt x="106795" y="228599"/>
                </a:lnTo>
                <a:lnTo>
                  <a:pt x="99361" y="227867"/>
                </a:lnTo>
                <a:lnTo>
                  <a:pt x="57038" y="213506"/>
                </a:lnTo>
                <a:lnTo>
                  <a:pt x="23433" y="184041"/>
                </a:lnTo>
                <a:lnTo>
                  <a:pt x="3660" y="143959"/>
                </a:lnTo>
                <a:lnTo>
                  <a:pt x="0" y="121804"/>
                </a:lnTo>
                <a:lnTo>
                  <a:pt x="1" y="11429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1" y="5828"/>
                </a:lnTo>
                <a:lnTo>
                  <a:pt x="106795" y="0"/>
                </a:lnTo>
                <a:lnTo>
                  <a:pt x="683780" y="0"/>
                </a:lnTo>
                <a:lnTo>
                  <a:pt x="726948" y="11572"/>
                </a:lnTo>
                <a:lnTo>
                  <a:pt x="762404" y="38784"/>
                </a:lnTo>
                <a:lnTo>
                  <a:pt x="784746" y="77492"/>
                </a:lnTo>
                <a:lnTo>
                  <a:pt x="790576" y="106794"/>
                </a:lnTo>
                <a:lnTo>
                  <a:pt x="790576" y="121804"/>
                </a:lnTo>
                <a:lnTo>
                  <a:pt x="779003" y="164974"/>
                </a:lnTo>
                <a:lnTo>
                  <a:pt x="751790" y="200428"/>
                </a:lnTo>
                <a:lnTo>
                  <a:pt x="713082" y="222771"/>
                </a:lnTo>
                <a:lnTo>
                  <a:pt x="691212" y="227867"/>
                </a:lnTo>
                <a:lnTo>
                  <a:pt x="683780" y="22859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749656" y="2401316"/>
            <a:ext cx="66484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-100" dirty="0">
                <a:solidFill>
                  <a:srgbClr val="FFFFFF"/>
                </a:solidFill>
                <a:latin typeface="BIZ UDPGothic"/>
                <a:cs typeface="BIZ UDPGothic"/>
              </a:rPr>
              <a:t>即時〜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000" b="1" spc="-25" dirty="0">
                <a:solidFill>
                  <a:srgbClr val="FFFFFF"/>
                </a:solidFill>
                <a:latin typeface="BIZ UDPGothic"/>
                <a:cs typeface="BIZ UDPGothic"/>
              </a:rPr>
              <a:t>ヶ月</a:t>
            </a:r>
            <a:endParaRPr sz="1000">
              <a:latin typeface="BIZ UDPGothic"/>
              <a:cs typeface="BIZ UDP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34149" y="2895599"/>
            <a:ext cx="5086350" cy="647700"/>
          </a:xfrm>
          <a:custGeom>
            <a:avLst/>
            <a:gdLst/>
            <a:ahLst/>
            <a:cxnLst/>
            <a:rect l="l" t="t" r="r" b="b"/>
            <a:pathLst>
              <a:path w="5086350" h="647700">
                <a:moveTo>
                  <a:pt x="5015153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015153" y="0"/>
                </a:lnTo>
                <a:lnTo>
                  <a:pt x="5056645" y="15621"/>
                </a:lnTo>
                <a:lnTo>
                  <a:pt x="5082463" y="51661"/>
                </a:lnTo>
                <a:lnTo>
                  <a:pt x="5086350" y="71196"/>
                </a:lnTo>
                <a:lnTo>
                  <a:pt x="5086350" y="576503"/>
                </a:lnTo>
                <a:lnTo>
                  <a:pt x="5070729" y="617993"/>
                </a:lnTo>
                <a:lnTo>
                  <a:pt x="5034687" y="643813"/>
                </a:lnTo>
                <a:lnTo>
                  <a:pt x="5020107" y="647211"/>
                </a:lnTo>
                <a:lnTo>
                  <a:pt x="5015153" y="647699"/>
                </a:lnTo>
                <a:close/>
              </a:path>
            </a:pathLst>
          </a:custGeom>
          <a:solidFill>
            <a:srgbClr val="E6F5FF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664325" y="3080543"/>
            <a:ext cx="21844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70" dirty="0">
                <a:solidFill>
                  <a:srgbClr val="3B81F5"/>
                </a:solidFill>
                <a:latin typeface="Arial Black"/>
                <a:cs typeface="Arial Black"/>
              </a:rPr>
              <a:t></a:t>
            </a:r>
            <a:endParaRPr sz="15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71506" y="2926344"/>
            <a:ext cx="2159000" cy="527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b="1" spc="-140" dirty="0">
                <a:latin typeface="BIZ UDPGothic"/>
                <a:cs typeface="BIZ UDPGothic"/>
              </a:rPr>
              <a:t>無料ウェビナー企画立案と実施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spc="-110" dirty="0">
                <a:solidFill>
                  <a:srgbClr val="3B81F5"/>
                </a:solidFill>
                <a:latin typeface="SimSun"/>
                <a:cs typeface="SimSun"/>
              </a:rPr>
              <a:t>テーマ設定、集客、運営体制の確立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848972" y="3105149"/>
            <a:ext cx="628650" cy="228600"/>
          </a:xfrm>
          <a:custGeom>
            <a:avLst/>
            <a:gdLst/>
            <a:ahLst/>
            <a:cxnLst/>
            <a:rect l="l" t="t" r="r" b="b"/>
            <a:pathLst>
              <a:path w="628650" h="228600">
                <a:moveTo>
                  <a:pt x="521855" y="228599"/>
                </a:moveTo>
                <a:lnTo>
                  <a:pt x="106795" y="228599"/>
                </a:lnTo>
                <a:lnTo>
                  <a:pt x="99362" y="227867"/>
                </a:lnTo>
                <a:lnTo>
                  <a:pt x="57038" y="213506"/>
                </a:lnTo>
                <a:lnTo>
                  <a:pt x="23433" y="184041"/>
                </a:lnTo>
                <a:lnTo>
                  <a:pt x="3660" y="143959"/>
                </a:lnTo>
                <a:lnTo>
                  <a:pt x="0" y="121805"/>
                </a:lnTo>
                <a:lnTo>
                  <a:pt x="1" y="114299"/>
                </a:lnTo>
                <a:lnTo>
                  <a:pt x="0" y="106794"/>
                </a:lnTo>
                <a:lnTo>
                  <a:pt x="11572" y="63624"/>
                </a:lnTo>
                <a:lnTo>
                  <a:pt x="38783" y="28170"/>
                </a:lnTo>
                <a:lnTo>
                  <a:pt x="77491" y="5828"/>
                </a:lnTo>
                <a:lnTo>
                  <a:pt x="106795" y="0"/>
                </a:lnTo>
                <a:lnTo>
                  <a:pt x="521855" y="0"/>
                </a:lnTo>
                <a:lnTo>
                  <a:pt x="565023" y="11572"/>
                </a:lnTo>
                <a:lnTo>
                  <a:pt x="600479" y="38784"/>
                </a:lnTo>
                <a:lnTo>
                  <a:pt x="622821" y="77492"/>
                </a:lnTo>
                <a:lnTo>
                  <a:pt x="628651" y="106794"/>
                </a:lnTo>
                <a:lnTo>
                  <a:pt x="628651" y="121805"/>
                </a:lnTo>
                <a:lnTo>
                  <a:pt x="617078" y="164974"/>
                </a:lnTo>
                <a:lnTo>
                  <a:pt x="589865" y="200428"/>
                </a:lnTo>
                <a:lnTo>
                  <a:pt x="551157" y="222770"/>
                </a:lnTo>
                <a:lnTo>
                  <a:pt x="529287" y="227867"/>
                </a:lnTo>
                <a:lnTo>
                  <a:pt x="521855" y="22859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910837" y="3125216"/>
            <a:ext cx="5035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000" b="1" spc="-100" dirty="0">
                <a:solidFill>
                  <a:srgbClr val="FFFFFF"/>
                </a:solidFill>
                <a:latin typeface="BIZ UDPGothic"/>
                <a:cs typeface="BIZ UDPGothic"/>
              </a:rPr>
              <a:t>〜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000" b="1" spc="-30" dirty="0">
                <a:solidFill>
                  <a:srgbClr val="FFFFFF"/>
                </a:solidFill>
                <a:latin typeface="BIZ UDPGothic"/>
                <a:cs typeface="BIZ UDPGothic"/>
              </a:rPr>
              <a:t>ヶ月</a:t>
            </a:r>
            <a:endParaRPr sz="1000">
              <a:latin typeface="BIZ UDPGothic"/>
              <a:cs typeface="BIZ UDP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534149" y="3619499"/>
            <a:ext cx="5086350" cy="647700"/>
          </a:xfrm>
          <a:custGeom>
            <a:avLst/>
            <a:gdLst/>
            <a:ahLst/>
            <a:cxnLst/>
            <a:rect l="l" t="t" r="r" b="b"/>
            <a:pathLst>
              <a:path w="5086350" h="647700">
                <a:moveTo>
                  <a:pt x="5015153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015153" y="0"/>
                </a:lnTo>
                <a:lnTo>
                  <a:pt x="5056645" y="15621"/>
                </a:lnTo>
                <a:lnTo>
                  <a:pt x="5082463" y="51661"/>
                </a:lnTo>
                <a:lnTo>
                  <a:pt x="5086350" y="71196"/>
                </a:lnTo>
                <a:lnTo>
                  <a:pt x="5086350" y="576503"/>
                </a:lnTo>
                <a:lnTo>
                  <a:pt x="5070729" y="617993"/>
                </a:lnTo>
                <a:lnTo>
                  <a:pt x="5034687" y="643813"/>
                </a:lnTo>
                <a:lnTo>
                  <a:pt x="5020107" y="647211"/>
                </a:lnTo>
                <a:lnTo>
                  <a:pt x="5015153" y="647699"/>
                </a:lnTo>
                <a:close/>
              </a:path>
            </a:pathLst>
          </a:custGeom>
          <a:solidFill>
            <a:srgbClr val="E6F5FF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664325" y="3804443"/>
            <a:ext cx="19685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50" dirty="0">
                <a:solidFill>
                  <a:srgbClr val="3B81F5"/>
                </a:solidFill>
                <a:latin typeface="DejaVu Sans"/>
                <a:cs typeface="DejaVu Sans"/>
              </a:rPr>
              <a:t>✉</a:t>
            </a:r>
            <a:endParaRPr sz="1500">
              <a:latin typeface="DejaVu Sans"/>
              <a:cs typeface="DejaVu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50075" y="3650245"/>
            <a:ext cx="1892300" cy="527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b="1" spc="-114" dirty="0">
                <a:latin typeface="BIZ UDPGothic"/>
                <a:cs typeface="BIZ UDPGothic"/>
              </a:rPr>
              <a:t>メールマーケティング強化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spc="-110" dirty="0">
                <a:solidFill>
                  <a:srgbClr val="3B81F5"/>
                </a:solidFill>
                <a:latin typeface="SimSun"/>
                <a:cs typeface="SimSun"/>
              </a:rPr>
              <a:t>配信頻度増加とコンテンツ改善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848972" y="3829049"/>
            <a:ext cx="628650" cy="228600"/>
          </a:xfrm>
          <a:custGeom>
            <a:avLst/>
            <a:gdLst/>
            <a:ahLst/>
            <a:cxnLst/>
            <a:rect l="l" t="t" r="r" b="b"/>
            <a:pathLst>
              <a:path w="628650" h="228600">
                <a:moveTo>
                  <a:pt x="521855" y="228599"/>
                </a:moveTo>
                <a:lnTo>
                  <a:pt x="106795" y="228599"/>
                </a:lnTo>
                <a:lnTo>
                  <a:pt x="99362" y="227867"/>
                </a:lnTo>
                <a:lnTo>
                  <a:pt x="57038" y="213506"/>
                </a:lnTo>
                <a:lnTo>
                  <a:pt x="23433" y="184041"/>
                </a:lnTo>
                <a:lnTo>
                  <a:pt x="3660" y="143959"/>
                </a:lnTo>
                <a:lnTo>
                  <a:pt x="0" y="121805"/>
                </a:lnTo>
                <a:lnTo>
                  <a:pt x="1" y="114299"/>
                </a:lnTo>
                <a:lnTo>
                  <a:pt x="0" y="106794"/>
                </a:lnTo>
                <a:lnTo>
                  <a:pt x="11572" y="63625"/>
                </a:lnTo>
                <a:lnTo>
                  <a:pt x="38783" y="28170"/>
                </a:lnTo>
                <a:lnTo>
                  <a:pt x="77491" y="5828"/>
                </a:lnTo>
                <a:lnTo>
                  <a:pt x="106795" y="0"/>
                </a:lnTo>
                <a:lnTo>
                  <a:pt x="521855" y="0"/>
                </a:lnTo>
                <a:lnTo>
                  <a:pt x="565023" y="11572"/>
                </a:lnTo>
                <a:lnTo>
                  <a:pt x="600479" y="38784"/>
                </a:lnTo>
                <a:lnTo>
                  <a:pt x="622821" y="77492"/>
                </a:lnTo>
                <a:lnTo>
                  <a:pt x="628651" y="106794"/>
                </a:lnTo>
                <a:lnTo>
                  <a:pt x="628651" y="121805"/>
                </a:lnTo>
                <a:lnTo>
                  <a:pt x="617078" y="164973"/>
                </a:lnTo>
                <a:lnTo>
                  <a:pt x="589865" y="200428"/>
                </a:lnTo>
                <a:lnTo>
                  <a:pt x="551157" y="222770"/>
                </a:lnTo>
                <a:lnTo>
                  <a:pt x="529287" y="227867"/>
                </a:lnTo>
                <a:lnTo>
                  <a:pt x="521855" y="22859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910837" y="3849115"/>
            <a:ext cx="5035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000" b="1" spc="-100" dirty="0">
                <a:solidFill>
                  <a:srgbClr val="FFFFFF"/>
                </a:solidFill>
                <a:latin typeface="BIZ UDPGothic"/>
                <a:cs typeface="BIZ UDPGothic"/>
              </a:rPr>
              <a:t>〜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000" b="1" spc="-30" dirty="0">
                <a:solidFill>
                  <a:srgbClr val="FFFFFF"/>
                </a:solidFill>
                <a:latin typeface="BIZ UDPGothic"/>
                <a:cs typeface="BIZ UDPGothic"/>
              </a:rPr>
              <a:t>ヶ月</a:t>
            </a:r>
            <a:endParaRPr sz="1000">
              <a:latin typeface="BIZ UDPGothic"/>
              <a:cs typeface="BIZ UDPGothic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403847" y="4773167"/>
            <a:ext cx="5346700" cy="1005840"/>
            <a:chOff x="6403847" y="4773167"/>
            <a:chExt cx="5346700" cy="1005840"/>
          </a:xfrm>
        </p:grpSpPr>
        <p:sp>
          <p:nvSpPr>
            <p:cNvPr id="50" name="object 50"/>
            <p:cNvSpPr/>
            <p:nvPr/>
          </p:nvSpPr>
          <p:spPr>
            <a:xfrm>
              <a:off x="6403847" y="4773167"/>
              <a:ext cx="5346700" cy="1005840"/>
            </a:xfrm>
            <a:custGeom>
              <a:avLst/>
              <a:gdLst/>
              <a:ahLst/>
              <a:cxnLst/>
              <a:rect l="l" t="t" r="r" b="b"/>
              <a:pathLst>
                <a:path w="5346700" h="1005839">
                  <a:moveTo>
                    <a:pt x="5346191" y="1005839"/>
                  </a:moveTo>
                  <a:lnTo>
                    <a:pt x="0" y="1005839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103631"/>
                  </a:lnTo>
                  <a:lnTo>
                    <a:pt x="244601" y="103631"/>
                  </a:lnTo>
                  <a:lnTo>
                    <a:pt x="233342" y="104175"/>
                  </a:lnTo>
                  <a:lnTo>
                    <a:pt x="190665" y="117143"/>
                  </a:lnTo>
                  <a:lnTo>
                    <a:pt x="156201" y="145455"/>
                  </a:lnTo>
                  <a:lnTo>
                    <a:pt x="135195" y="184801"/>
                  </a:lnTo>
                  <a:lnTo>
                    <a:pt x="130301" y="217931"/>
                  </a:lnTo>
                  <a:lnTo>
                    <a:pt x="130301" y="732281"/>
                  </a:lnTo>
                  <a:lnTo>
                    <a:pt x="139002" y="776022"/>
                  </a:lnTo>
                  <a:lnTo>
                    <a:pt x="163779" y="813103"/>
                  </a:lnTo>
                  <a:lnTo>
                    <a:pt x="200859" y="837880"/>
                  </a:lnTo>
                  <a:lnTo>
                    <a:pt x="244601" y="846581"/>
                  </a:lnTo>
                  <a:lnTo>
                    <a:pt x="5346191" y="846581"/>
                  </a:lnTo>
                  <a:lnTo>
                    <a:pt x="5346191" y="1005839"/>
                  </a:lnTo>
                  <a:close/>
                </a:path>
                <a:path w="5346700" h="1005839">
                  <a:moveTo>
                    <a:pt x="5346191" y="846581"/>
                  </a:moveTo>
                  <a:lnTo>
                    <a:pt x="5102351" y="846581"/>
                  </a:lnTo>
                  <a:lnTo>
                    <a:pt x="5113611" y="846037"/>
                  </a:lnTo>
                  <a:lnTo>
                    <a:pt x="5124654" y="844406"/>
                  </a:lnTo>
                  <a:lnTo>
                    <a:pt x="5165864" y="827336"/>
                  </a:lnTo>
                  <a:lnTo>
                    <a:pt x="5197405" y="795794"/>
                  </a:lnTo>
                  <a:lnTo>
                    <a:pt x="5214475" y="754584"/>
                  </a:lnTo>
                  <a:lnTo>
                    <a:pt x="5216651" y="732281"/>
                  </a:lnTo>
                  <a:lnTo>
                    <a:pt x="5216651" y="217931"/>
                  </a:lnTo>
                  <a:lnTo>
                    <a:pt x="5207949" y="174190"/>
                  </a:lnTo>
                  <a:lnTo>
                    <a:pt x="5183173" y="137109"/>
                  </a:lnTo>
                  <a:lnTo>
                    <a:pt x="5146090" y="112332"/>
                  </a:lnTo>
                  <a:lnTo>
                    <a:pt x="5102351" y="103631"/>
                  </a:lnTo>
                  <a:lnTo>
                    <a:pt x="5346191" y="103631"/>
                  </a:lnTo>
                  <a:lnTo>
                    <a:pt x="5346191" y="846581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4149" y="4876799"/>
              <a:ext cx="5086349" cy="74294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664325" y="5026025"/>
            <a:ext cx="2921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50" dirty="0">
                <a:solidFill>
                  <a:srgbClr val="FFFFFF"/>
                </a:solidFill>
                <a:latin typeface="Arial Black"/>
                <a:cs typeface="Arial Black"/>
              </a:rPr>
              <a:t>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73900" y="5017762"/>
            <a:ext cx="1758950" cy="4451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b="1" spc="-105" dirty="0">
                <a:solidFill>
                  <a:srgbClr val="FFFFFF"/>
                </a:solidFill>
                <a:latin typeface="Cambria"/>
                <a:cs typeface="Cambria"/>
              </a:rPr>
              <a:t>7</a:t>
            </a:r>
            <a:r>
              <a:rPr sz="1350" b="1" spc="-170" dirty="0">
                <a:solidFill>
                  <a:srgbClr val="FFFFFF"/>
                </a:solidFill>
                <a:latin typeface="BIZ UDPGothic"/>
                <a:cs typeface="BIZ UDPGothic"/>
              </a:rPr>
              <a:t>月までに充足率</a:t>
            </a:r>
            <a:r>
              <a:rPr sz="1350" b="1" spc="-25" dirty="0">
                <a:solidFill>
                  <a:srgbClr val="FFFFFF"/>
                </a:solidFill>
                <a:latin typeface="Cambria"/>
                <a:cs typeface="Cambria"/>
              </a:rPr>
              <a:t>50%</a:t>
            </a:r>
            <a:endParaRPr sz="13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spc="-110" dirty="0">
                <a:solidFill>
                  <a:srgbClr val="FFFFFF"/>
                </a:solidFill>
                <a:latin typeface="SimSun"/>
                <a:cs typeface="SimSun"/>
              </a:rPr>
              <a:t>初期施策の効果検証ポイント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403847" y="5572124"/>
            <a:ext cx="5346700" cy="1063625"/>
            <a:chOff x="6403847" y="5572124"/>
            <a:chExt cx="5346700" cy="1063625"/>
          </a:xfrm>
        </p:grpSpPr>
        <p:sp>
          <p:nvSpPr>
            <p:cNvPr id="55" name="object 55"/>
            <p:cNvSpPr/>
            <p:nvPr/>
          </p:nvSpPr>
          <p:spPr>
            <a:xfrm>
              <a:off x="6555742" y="5572124"/>
              <a:ext cx="2521585" cy="47625"/>
            </a:xfrm>
            <a:custGeom>
              <a:avLst/>
              <a:gdLst/>
              <a:ahLst/>
              <a:cxnLst/>
              <a:rect l="l" t="t" r="r" b="b"/>
              <a:pathLst>
                <a:path w="2521584" h="47625">
                  <a:moveTo>
                    <a:pt x="2521581" y="47625"/>
                  </a:moveTo>
                  <a:lnTo>
                    <a:pt x="92707" y="47625"/>
                  </a:lnTo>
                  <a:lnTo>
                    <a:pt x="81447" y="47081"/>
                  </a:lnTo>
                  <a:lnTo>
                    <a:pt x="38771" y="34112"/>
                  </a:lnTo>
                  <a:lnTo>
                    <a:pt x="4307" y="5800"/>
                  </a:lnTo>
                  <a:lnTo>
                    <a:pt x="0" y="0"/>
                  </a:lnTo>
                  <a:lnTo>
                    <a:pt x="2521581" y="0"/>
                  </a:lnTo>
                  <a:lnTo>
                    <a:pt x="2521581" y="47625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03847" y="5632703"/>
              <a:ext cx="5346700" cy="1003300"/>
            </a:xfrm>
            <a:custGeom>
              <a:avLst/>
              <a:gdLst/>
              <a:ahLst/>
              <a:cxnLst/>
              <a:rect l="l" t="t" r="r" b="b"/>
              <a:pathLst>
                <a:path w="5346700" h="1003300">
                  <a:moveTo>
                    <a:pt x="5346191" y="1002791"/>
                  </a:moveTo>
                  <a:lnTo>
                    <a:pt x="0" y="1002791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101345"/>
                  </a:lnTo>
                  <a:lnTo>
                    <a:pt x="244601" y="101345"/>
                  </a:lnTo>
                  <a:lnTo>
                    <a:pt x="233342" y="101889"/>
                  </a:lnTo>
                  <a:lnTo>
                    <a:pt x="190665" y="114857"/>
                  </a:lnTo>
                  <a:lnTo>
                    <a:pt x="156201" y="143169"/>
                  </a:lnTo>
                  <a:lnTo>
                    <a:pt x="135195" y="182515"/>
                  </a:lnTo>
                  <a:lnTo>
                    <a:pt x="130301" y="215645"/>
                  </a:lnTo>
                  <a:lnTo>
                    <a:pt x="130301" y="729995"/>
                  </a:lnTo>
                  <a:lnTo>
                    <a:pt x="139002" y="773736"/>
                  </a:lnTo>
                  <a:lnTo>
                    <a:pt x="163779" y="810817"/>
                  </a:lnTo>
                  <a:lnTo>
                    <a:pt x="200861" y="835595"/>
                  </a:lnTo>
                  <a:lnTo>
                    <a:pt x="244601" y="844295"/>
                  </a:lnTo>
                  <a:lnTo>
                    <a:pt x="5346191" y="844295"/>
                  </a:lnTo>
                  <a:lnTo>
                    <a:pt x="5346191" y="1002791"/>
                  </a:lnTo>
                  <a:close/>
                </a:path>
                <a:path w="5346700" h="1003300">
                  <a:moveTo>
                    <a:pt x="5346191" y="844295"/>
                  </a:moveTo>
                  <a:lnTo>
                    <a:pt x="5102351" y="844295"/>
                  </a:lnTo>
                  <a:lnTo>
                    <a:pt x="5113611" y="843752"/>
                  </a:lnTo>
                  <a:lnTo>
                    <a:pt x="5124654" y="842120"/>
                  </a:lnTo>
                  <a:lnTo>
                    <a:pt x="5165864" y="825050"/>
                  </a:lnTo>
                  <a:lnTo>
                    <a:pt x="5197405" y="793508"/>
                  </a:lnTo>
                  <a:lnTo>
                    <a:pt x="5214475" y="752298"/>
                  </a:lnTo>
                  <a:lnTo>
                    <a:pt x="5216651" y="729995"/>
                  </a:lnTo>
                  <a:lnTo>
                    <a:pt x="5216651" y="215645"/>
                  </a:lnTo>
                  <a:lnTo>
                    <a:pt x="5207949" y="171904"/>
                  </a:lnTo>
                  <a:lnTo>
                    <a:pt x="5183173" y="134823"/>
                  </a:lnTo>
                  <a:lnTo>
                    <a:pt x="5146090" y="110046"/>
                  </a:lnTo>
                  <a:lnTo>
                    <a:pt x="5102351" y="101345"/>
                  </a:lnTo>
                  <a:lnTo>
                    <a:pt x="5346191" y="101345"/>
                  </a:lnTo>
                  <a:lnTo>
                    <a:pt x="5346191" y="844295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4149" y="5734049"/>
              <a:ext cx="5086349" cy="742949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664325" y="5883275"/>
            <a:ext cx="3683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0" dirty="0">
                <a:solidFill>
                  <a:srgbClr val="FFFFFF"/>
                </a:solidFill>
                <a:latin typeface="Arial Black"/>
                <a:cs typeface="Arial Black"/>
              </a:rPr>
              <a:t>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150100" y="5875012"/>
            <a:ext cx="1571625" cy="4451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b="1" spc="-170" dirty="0">
                <a:solidFill>
                  <a:srgbClr val="FFFFFF"/>
                </a:solidFill>
                <a:latin typeface="BIZ UDPGothic"/>
                <a:cs typeface="BIZ UDPGothic"/>
              </a:rPr>
              <a:t>年内に充足率</a:t>
            </a:r>
            <a:r>
              <a:rPr sz="1350" b="1" spc="-130" dirty="0">
                <a:solidFill>
                  <a:srgbClr val="FFFFFF"/>
                </a:solidFill>
                <a:latin typeface="Cambria"/>
                <a:cs typeface="Cambria"/>
              </a:rPr>
              <a:t>80%</a:t>
            </a:r>
            <a:r>
              <a:rPr sz="1350" b="1" spc="-110" dirty="0">
                <a:solidFill>
                  <a:srgbClr val="FFFFFF"/>
                </a:solidFill>
                <a:latin typeface="BIZ UDPGothic"/>
                <a:cs typeface="BIZ UDPGothic"/>
              </a:rPr>
              <a:t>以上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spc="-105" dirty="0">
                <a:solidFill>
                  <a:srgbClr val="FFFFFF"/>
                </a:solidFill>
                <a:latin typeface="SimSun"/>
                <a:cs typeface="SimSun"/>
              </a:rPr>
              <a:t>主要施策の展開完了</a:t>
            </a:r>
            <a:endParaRPr sz="1150">
              <a:latin typeface="SimSun"/>
              <a:cs typeface="SimSu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403847" y="6429374"/>
            <a:ext cx="5346700" cy="1066165"/>
            <a:chOff x="6403847" y="6429374"/>
            <a:chExt cx="5346700" cy="1066165"/>
          </a:xfrm>
        </p:grpSpPr>
        <p:sp>
          <p:nvSpPr>
            <p:cNvPr id="61" name="object 61"/>
            <p:cNvSpPr/>
            <p:nvPr/>
          </p:nvSpPr>
          <p:spPr>
            <a:xfrm>
              <a:off x="6555742" y="6429374"/>
              <a:ext cx="4045585" cy="47625"/>
            </a:xfrm>
            <a:custGeom>
              <a:avLst/>
              <a:gdLst/>
              <a:ahLst/>
              <a:cxnLst/>
              <a:rect l="l" t="t" r="r" b="b"/>
              <a:pathLst>
                <a:path w="4045584" h="47625">
                  <a:moveTo>
                    <a:pt x="4045581" y="47625"/>
                  </a:moveTo>
                  <a:lnTo>
                    <a:pt x="92707" y="47625"/>
                  </a:lnTo>
                  <a:lnTo>
                    <a:pt x="81447" y="47081"/>
                  </a:lnTo>
                  <a:lnTo>
                    <a:pt x="38771" y="34113"/>
                  </a:lnTo>
                  <a:lnTo>
                    <a:pt x="4307" y="5800"/>
                  </a:lnTo>
                  <a:lnTo>
                    <a:pt x="0" y="0"/>
                  </a:lnTo>
                  <a:lnTo>
                    <a:pt x="4045581" y="0"/>
                  </a:lnTo>
                  <a:lnTo>
                    <a:pt x="4045581" y="47625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403847" y="6489191"/>
              <a:ext cx="5346700" cy="1005840"/>
            </a:xfrm>
            <a:custGeom>
              <a:avLst/>
              <a:gdLst/>
              <a:ahLst/>
              <a:cxnLst/>
              <a:rect l="l" t="t" r="r" b="b"/>
              <a:pathLst>
                <a:path w="5346700" h="1005840">
                  <a:moveTo>
                    <a:pt x="5346191" y="1005839"/>
                  </a:moveTo>
                  <a:lnTo>
                    <a:pt x="0" y="1005839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102107"/>
                  </a:lnTo>
                  <a:lnTo>
                    <a:pt x="244601" y="102107"/>
                  </a:lnTo>
                  <a:lnTo>
                    <a:pt x="233342" y="102651"/>
                  </a:lnTo>
                  <a:lnTo>
                    <a:pt x="190665" y="115619"/>
                  </a:lnTo>
                  <a:lnTo>
                    <a:pt x="156201" y="143931"/>
                  </a:lnTo>
                  <a:lnTo>
                    <a:pt x="135195" y="183276"/>
                  </a:lnTo>
                  <a:lnTo>
                    <a:pt x="130301" y="216407"/>
                  </a:lnTo>
                  <a:lnTo>
                    <a:pt x="130301" y="730757"/>
                  </a:lnTo>
                  <a:lnTo>
                    <a:pt x="139002" y="774497"/>
                  </a:lnTo>
                  <a:lnTo>
                    <a:pt x="163779" y="811579"/>
                  </a:lnTo>
                  <a:lnTo>
                    <a:pt x="200859" y="836356"/>
                  </a:lnTo>
                  <a:lnTo>
                    <a:pt x="244601" y="845057"/>
                  </a:lnTo>
                  <a:lnTo>
                    <a:pt x="5346191" y="845057"/>
                  </a:lnTo>
                  <a:lnTo>
                    <a:pt x="5346191" y="1005839"/>
                  </a:lnTo>
                  <a:close/>
                </a:path>
                <a:path w="5346700" h="1005840">
                  <a:moveTo>
                    <a:pt x="5346191" y="845057"/>
                  </a:moveTo>
                  <a:lnTo>
                    <a:pt x="5102351" y="845057"/>
                  </a:lnTo>
                  <a:lnTo>
                    <a:pt x="5113611" y="844513"/>
                  </a:lnTo>
                  <a:lnTo>
                    <a:pt x="5124654" y="842882"/>
                  </a:lnTo>
                  <a:lnTo>
                    <a:pt x="5165864" y="825812"/>
                  </a:lnTo>
                  <a:lnTo>
                    <a:pt x="5197405" y="794270"/>
                  </a:lnTo>
                  <a:lnTo>
                    <a:pt x="5214475" y="753060"/>
                  </a:lnTo>
                  <a:lnTo>
                    <a:pt x="5216651" y="730757"/>
                  </a:lnTo>
                  <a:lnTo>
                    <a:pt x="5216651" y="216407"/>
                  </a:lnTo>
                  <a:lnTo>
                    <a:pt x="5207949" y="172665"/>
                  </a:lnTo>
                  <a:lnTo>
                    <a:pt x="5183173" y="135585"/>
                  </a:lnTo>
                  <a:lnTo>
                    <a:pt x="5146090" y="110808"/>
                  </a:lnTo>
                  <a:lnTo>
                    <a:pt x="5102351" y="102107"/>
                  </a:lnTo>
                  <a:lnTo>
                    <a:pt x="5346191" y="102107"/>
                  </a:lnTo>
                  <a:lnTo>
                    <a:pt x="5346191" y="845057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4149" y="6591299"/>
              <a:ext cx="5086349" cy="742949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6664325" y="6740525"/>
            <a:ext cx="3683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0" dirty="0">
                <a:solidFill>
                  <a:srgbClr val="FFFFFF"/>
                </a:solidFill>
                <a:latin typeface="Arial Black"/>
                <a:cs typeface="Arial Black"/>
              </a:rPr>
              <a:t>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150100" y="6732262"/>
            <a:ext cx="2491105" cy="4451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b="1" spc="-155" dirty="0">
                <a:solidFill>
                  <a:srgbClr val="FFFFFF"/>
                </a:solidFill>
                <a:latin typeface="BIZ UDPGothic"/>
                <a:cs typeface="BIZ UDPGothic"/>
              </a:rPr>
              <a:t>次年度初回は満席</a:t>
            </a:r>
            <a:endParaRPr sz="1350">
              <a:latin typeface="BIZ UDPGothic"/>
              <a:cs typeface="BIZ UDPGothic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spc="-110" dirty="0">
                <a:solidFill>
                  <a:srgbClr val="FFFFFF"/>
                </a:solidFill>
                <a:latin typeface="SimSun"/>
                <a:cs typeface="SimSun"/>
              </a:rPr>
              <a:t>定期的な</a:t>
            </a:r>
            <a:r>
              <a:rPr sz="1150" spc="-30" dirty="0">
                <a:solidFill>
                  <a:srgbClr val="FFFFFF"/>
                </a:solidFill>
                <a:latin typeface="Tahoma"/>
                <a:cs typeface="Tahoma"/>
              </a:rPr>
              <a:t>PDCA</a:t>
            </a:r>
            <a:r>
              <a:rPr sz="1150" spc="-130" dirty="0">
                <a:solidFill>
                  <a:srgbClr val="FFFFFF"/>
                </a:solidFill>
                <a:latin typeface="SimSun"/>
                <a:cs typeface="SimSun"/>
              </a:rPr>
              <a:t>サイクルによる継続的改善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555742" y="7286624"/>
            <a:ext cx="5043170" cy="47625"/>
          </a:xfrm>
          <a:custGeom>
            <a:avLst/>
            <a:gdLst/>
            <a:ahLst/>
            <a:cxnLst/>
            <a:rect l="l" t="t" r="r" b="b"/>
            <a:pathLst>
              <a:path w="5043170" h="47625">
                <a:moveTo>
                  <a:pt x="4950457" y="47624"/>
                </a:moveTo>
                <a:lnTo>
                  <a:pt x="92707" y="47624"/>
                </a:lnTo>
                <a:lnTo>
                  <a:pt x="81447" y="47081"/>
                </a:lnTo>
                <a:lnTo>
                  <a:pt x="38771" y="34112"/>
                </a:lnTo>
                <a:lnTo>
                  <a:pt x="4307" y="5800"/>
                </a:lnTo>
                <a:lnTo>
                  <a:pt x="0" y="0"/>
                </a:lnTo>
                <a:lnTo>
                  <a:pt x="5043163" y="0"/>
                </a:lnTo>
                <a:lnTo>
                  <a:pt x="5013970" y="28379"/>
                </a:lnTo>
                <a:lnTo>
                  <a:pt x="4972759" y="45449"/>
                </a:lnTo>
                <a:lnTo>
                  <a:pt x="4950457" y="47624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368299" y="7534223"/>
            <a:ext cx="385445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spc="-145" dirty="0">
                <a:solidFill>
                  <a:srgbClr val="1D6090"/>
                </a:solidFill>
                <a:latin typeface="SimSun"/>
                <a:cs typeface="SimSun"/>
              </a:rPr>
              <a:t>ブレンディッドラーニング基本講座：集客課題の分析と改善策</a:t>
            </a:r>
            <a:endParaRPr sz="1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E5C38D-EEEC-52C0-64AA-98699626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30F456-38A0-262D-9625-8C489949F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2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1C6385-A4EC-E1EC-4ACF-D0E47ACC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C16FB80-2784-114E-6DB3-EB5F35BB9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12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8FD1BB-E9A6-4198-C7E4-1D6DBE83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551DEA-5570-CFB2-E22A-3FEF79789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57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8EDA0-1DCC-2793-F336-FF2854AC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4F9079-4355-B120-BF61-231689760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35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AE1812-67D8-AD5A-9006-F8CDC42C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339BAC-8078-6E89-D03A-C268EA6D3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731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7029450"/>
            <a:chOff x="0" y="0"/>
            <a:chExt cx="12192000" cy="7029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70294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6603" y="475500"/>
              <a:ext cx="2731135" cy="439420"/>
            </a:xfrm>
            <a:custGeom>
              <a:avLst/>
              <a:gdLst/>
              <a:ahLst/>
              <a:cxnLst/>
              <a:rect l="l" t="t" r="r" b="b"/>
              <a:pathLst>
                <a:path w="2731135" h="439419">
                  <a:moveTo>
                    <a:pt x="2731008" y="0"/>
                  </a:moveTo>
                  <a:lnTo>
                    <a:pt x="2286000" y="0"/>
                  </a:lnTo>
                  <a:lnTo>
                    <a:pt x="2286000" y="3048"/>
                  </a:lnTo>
                  <a:lnTo>
                    <a:pt x="1901952" y="3048"/>
                  </a:lnTo>
                  <a:lnTo>
                    <a:pt x="1901952" y="15240"/>
                  </a:lnTo>
                  <a:lnTo>
                    <a:pt x="1591056" y="15240"/>
                  </a:lnTo>
                  <a:lnTo>
                    <a:pt x="1591056" y="12192"/>
                  </a:lnTo>
                  <a:lnTo>
                    <a:pt x="1149096" y="12192"/>
                  </a:lnTo>
                  <a:lnTo>
                    <a:pt x="1149096" y="39624"/>
                  </a:lnTo>
                  <a:lnTo>
                    <a:pt x="829056" y="39624"/>
                  </a:lnTo>
                  <a:lnTo>
                    <a:pt x="829056" y="0"/>
                  </a:lnTo>
                  <a:lnTo>
                    <a:pt x="387096" y="0"/>
                  </a:lnTo>
                  <a:lnTo>
                    <a:pt x="387096" y="15240"/>
                  </a:lnTo>
                  <a:lnTo>
                    <a:pt x="0" y="15240"/>
                  </a:lnTo>
                  <a:lnTo>
                    <a:pt x="0" y="438912"/>
                  </a:lnTo>
                  <a:lnTo>
                    <a:pt x="448056" y="438912"/>
                  </a:lnTo>
                  <a:lnTo>
                    <a:pt x="448056" y="435864"/>
                  </a:lnTo>
                  <a:lnTo>
                    <a:pt x="829056" y="435864"/>
                  </a:lnTo>
                  <a:lnTo>
                    <a:pt x="829056" y="420624"/>
                  </a:lnTo>
                  <a:lnTo>
                    <a:pt x="1149096" y="420624"/>
                  </a:lnTo>
                  <a:lnTo>
                    <a:pt x="1149096" y="435864"/>
                  </a:lnTo>
                  <a:lnTo>
                    <a:pt x="1524000" y="435864"/>
                  </a:lnTo>
                  <a:lnTo>
                    <a:pt x="1524000" y="438912"/>
                  </a:lnTo>
                  <a:lnTo>
                    <a:pt x="1901952" y="438912"/>
                  </a:lnTo>
                  <a:lnTo>
                    <a:pt x="1972056" y="438912"/>
                  </a:lnTo>
                  <a:lnTo>
                    <a:pt x="2356104" y="438912"/>
                  </a:lnTo>
                  <a:lnTo>
                    <a:pt x="2356104" y="435864"/>
                  </a:lnTo>
                  <a:lnTo>
                    <a:pt x="2731008" y="435864"/>
                  </a:lnTo>
                  <a:lnTo>
                    <a:pt x="273100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6615" y="475488"/>
            <a:ext cx="2731135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3450"/>
              </a:lnSpc>
            </a:pPr>
            <a:r>
              <a:rPr spc="-380" dirty="0">
                <a:latin typeface="BIZ UDPGothic"/>
                <a:cs typeface="BIZ UDPGothic"/>
              </a:rPr>
              <a:t>現状の課題分析</a:t>
            </a:r>
          </a:p>
        </p:txBody>
      </p:sp>
      <p:sp>
        <p:nvSpPr>
          <p:cNvPr id="6" name="object 6"/>
          <p:cNvSpPr/>
          <p:nvPr/>
        </p:nvSpPr>
        <p:spPr>
          <a:xfrm>
            <a:off x="2404872" y="1362455"/>
            <a:ext cx="1697989" cy="695325"/>
          </a:xfrm>
          <a:custGeom>
            <a:avLst/>
            <a:gdLst/>
            <a:ahLst/>
            <a:cxnLst/>
            <a:rect l="l" t="t" r="r" b="b"/>
            <a:pathLst>
              <a:path w="1697989" h="695325">
                <a:moveTo>
                  <a:pt x="1697735" y="694943"/>
                </a:moveTo>
                <a:lnTo>
                  <a:pt x="0" y="694943"/>
                </a:lnTo>
                <a:lnTo>
                  <a:pt x="0" y="0"/>
                </a:lnTo>
                <a:lnTo>
                  <a:pt x="1697735" y="0"/>
                </a:lnTo>
                <a:lnTo>
                  <a:pt x="1697735" y="694943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09180" y="1107895"/>
            <a:ext cx="1658620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1" spc="-580" dirty="0">
                <a:solidFill>
                  <a:srgbClr val="E74B3C"/>
                </a:solidFill>
                <a:latin typeface="Cambria"/>
                <a:cs typeface="Cambria"/>
              </a:rPr>
              <a:t>30%</a:t>
            </a:r>
            <a:endParaRPr sz="67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9851" y="1919732"/>
            <a:ext cx="13970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95" dirty="0">
                <a:solidFill>
                  <a:srgbClr val="33495D"/>
                </a:solidFill>
                <a:latin typeface="SimSun"/>
                <a:cs typeface="SimSun"/>
              </a:rPr>
              <a:t>現在の充足率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9887" y="6363334"/>
            <a:ext cx="3197225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10" dirty="0">
                <a:solidFill>
                  <a:srgbClr val="374050"/>
                </a:solidFill>
                <a:latin typeface="BIZ UDPGothic"/>
                <a:cs typeface="BIZ UDPGothic"/>
              </a:rPr>
              <a:t>定員 </a:t>
            </a:r>
            <a:r>
              <a:rPr sz="1650" b="1" spc="-95" dirty="0">
                <a:solidFill>
                  <a:srgbClr val="1C4ED8"/>
                </a:solidFill>
                <a:latin typeface="Trebuchet MS"/>
                <a:cs typeface="Trebuchet MS"/>
              </a:rPr>
              <a:t>20</a:t>
            </a:r>
            <a:r>
              <a:rPr sz="1700" b="1" spc="-210" dirty="0">
                <a:solidFill>
                  <a:srgbClr val="1C4ED8"/>
                </a:solidFill>
                <a:latin typeface="BIZ UDPGothic"/>
                <a:cs typeface="BIZ UDPGothic"/>
              </a:rPr>
              <a:t>名 </a:t>
            </a:r>
            <a:r>
              <a:rPr sz="1700" b="1" spc="-180" dirty="0">
                <a:solidFill>
                  <a:srgbClr val="374050"/>
                </a:solidFill>
                <a:latin typeface="BIZ UDPGothic"/>
                <a:cs typeface="BIZ UDPGothic"/>
              </a:rPr>
              <a:t>に対して </a:t>
            </a:r>
            <a:r>
              <a:rPr sz="1650" b="1" spc="-95" dirty="0">
                <a:solidFill>
                  <a:srgbClr val="DB2525"/>
                </a:solidFill>
                <a:latin typeface="Trebuchet MS"/>
                <a:cs typeface="Trebuchet MS"/>
              </a:rPr>
              <a:t>6</a:t>
            </a:r>
            <a:r>
              <a:rPr sz="1700" b="1" spc="-210" dirty="0">
                <a:solidFill>
                  <a:srgbClr val="DB2525"/>
                </a:solidFill>
                <a:latin typeface="BIZ UDPGothic"/>
                <a:cs typeface="BIZ UDPGothic"/>
              </a:rPr>
              <a:t>名 </a:t>
            </a:r>
            <a:r>
              <a:rPr sz="1700" b="1" spc="-185" dirty="0">
                <a:solidFill>
                  <a:srgbClr val="374050"/>
                </a:solidFill>
                <a:latin typeface="BIZ UDPGothic"/>
                <a:cs typeface="BIZ UDPGothic"/>
              </a:rPr>
              <a:t>程度の受講者</a:t>
            </a:r>
            <a:endParaRPr sz="1700">
              <a:latin typeface="BIZ UDPGothic"/>
              <a:cs typeface="BIZ UDP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33743" y="1743456"/>
            <a:ext cx="5544820" cy="4142740"/>
            <a:chOff x="6333743" y="1743456"/>
            <a:chExt cx="5544820" cy="4142740"/>
          </a:xfrm>
        </p:grpSpPr>
        <p:sp>
          <p:nvSpPr>
            <p:cNvPr id="11" name="object 11"/>
            <p:cNvSpPr/>
            <p:nvPr/>
          </p:nvSpPr>
          <p:spPr>
            <a:xfrm>
              <a:off x="6333743" y="1743456"/>
              <a:ext cx="5544820" cy="1076325"/>
            </a:xfrm>
            <a:custGeom>
              <a:avLst/>
              <a:gdLst/>
              <a:ahLst/>
              <a:cxnLst/>
              <a:rect l="l" t="t" r="r" b="b"/>
              <a:pathLst>
                <a:path w="5544820" h="1076325">
                  <a:moveTo>
                    <a:pt x="5544311" y="1075943"/>
                  </a:moveTo>
                  <a:lnTo>
                    <a:pt x="0" y="1075943"/>
                  </a:lnTo>
                  <a:lnTo>
                    <a:pt x="0" y="0"/>
                  </a:lnTo>
                  <a:lnTo>
                    <a:pt x="5544311" y="0"/>
                  </a:lnTo>
                  <a:lnTo>
                    <a:pt x="5544311" y="47243"/>
                  </a:lnTo>
                  <a:lnTo>
                    <a:pt x="143255" y="47243"/>
                  </a:lnTo>
                  <a:lnTo>
                    <a:pt x="135749" y="47606"/>
                  </a:lnTo>
                  <a:lnTo>
                    <a:pt x="94938" y="64510"/>
                  </a:lnTo>
                  <a:lnTo>
                    <a:pt x="70317" y="101357"/>
                  </a:lnTo>
                  <a:lnTo>
                    <a:pt x="67055" y="123443"/>
                  </a:lnTo>
                  <a:lnTo>
                    <a:pt x="67055" y="914018"/>
                  </a:lnTo>
                  <a:lnTo>
                    <a:pt x="79885" y="956361"/>
                  </a:lnTo>
                  <a:lnTo>
                    <a:pt x="114095" y="984418"/>
                  </a:lnTo>
                  <a:lnTo>
                    <a:pt x="143255" y="990218"/>
                  </a:lnTo>
                  <a:lnTo>
                    <a:pt x="5544311" y="990218"/>
                  </a:lnTo>
                  <a:lnTo>
                    <a:pt x="5544311" y="1075943"/>
                  </a:lnTo>
                  <a:close/>
                </a:path>
                <a:path w="5544820" h="1076325">
                  <a:moveTo>
                    <a:pt x="5544311" y="990218"/>
                  </a:moveTo>
                  <a:lnTo>
                    <a:pt x="5401055" y="990218"/>
                  </a:lnTo>
                  <a:lnTo>
                    <a:pt x="5408562" y="989856"/>
                  </a:lnTo>
                  <a:lnTo>
                    <a:pt x="5415924" y="988768"/>
                  </a:lnTo>
                  <a:lnTo>
                    <a:pt x="5454936" y="967900"/>
                  </a:lnTo>
                  <a:lnTo>
                    <a:pt x="5475805" y="928887"/>
                  </a:lnTo>
                  <a:lnTo>
                    <a:pt x="5477255" y="914018"/>
                  </a:lnTo>
                  <a:lnTo>
                    <a:pt x="5477255" y="123443"/>
                  </a:lnTo>
                  <a:lnTo>
                    <a:pt x="5464424" y="81101"/>
                  </a:lnTo>
                  <a:lnTo>
                    <a:pt x="5430215" y="53044"/>
                  </a:lnTo>
                  <a:lnTo>
                    <a:pt x="5401055" y="47243"/>
                  </a:lnTo>
                  <a:lnTo>
                    <a:pt x="5544311" y="47243"/>
                  </a:lnTo>
                  <a:lnTo>
                    <a:pt x="5544311" y="990218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0798" y="1790699"/>
              <a:ext cx="5410200" cy="942975"/>
            </a:xfrm>
            <a:custGeom>
              <a:avLst/>
              <a:gdLst/>
              <a:ahLst/>
              <a:cxnLst/>
              <a:rect l="l" t="t" r="r" b="b"/>
              <a:pathLst>
                <a:path w="5410200" h="942975">
                  <a:moveTo>
                    <a:pt x="5339003" y="942974"/>
                  </a:moveTo>
                  <a:lnTo>
                    <a:pt x="71197" y="942974"/>
                  </a:lnTo>
                  <a:lnTo>
                    <a:pt x="66241" y="942486"/>
                  </a:lnTo>
                  <a:lnTo>
                    <a:pt x="29705" y="927352"/>
                  </a:lnTo>
                  <a:lnTo>
                    <a:pt x="3885" y="891312"/>
                  </a:lnTo>
                  <a:lnTo>
                    <a:pt x="0" y="871778"/>
                  </a:lnTo>
                  <a:lnTo>
                    <a:pt x="0" y="86677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7" y="0"/>
                  </a:lnTo>
                  <a:lnTo>
                    <a:pt x="5339003" y="0"/>
                  </a:lnTo>
                  <a:lnTo>
                    <a:pt x="5380495" y="15621"/>
                  </a:lnTo>
                  <a:lnTo>
                    <a:pt x="5406314" y="51661"/>
                  </a:lnTo>
                  <a:lnTo>
                    <a:pt x="5410200" y="71196"/>
                  </a:lnTo>
                  <a:lnTo>
                    <a:pt x="5410200" y="871778"/>
                  </a:lnTo>
                  <a:lnTo>
                    <a:pt x="5394577" y="913269"/>
                  </a:lnTo>
                  <a:lnTo>
                    <a:pt x="5358538" y="939088"/>
                  </a:lnTo>
                  <a:lnTo>
                    <a:pt x="5343958" y="942486"/>
                  </a:lnTo>
                  <a:lnTo>
                    <a:pt x="5339003" y="942974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3743" y="2855976"/>
              <a:ext cx="5544820" cy="631190"/>
            </a:xfrm>
            <a:custGeom>
              <a:avLst/>
              <a:gdLst/>
              <a:ahLst/>
              <a:cxnLst/>
              <a:rect l="l" t="t" r="r" b="b"/>
              <a:pathLst>
                <a:path w="5544820" h="631189">
                  <a:moveTo>
                    <a:pt x="5544311" y="630935"/>
                  </a:moveTo>
                  <a:lnTo>
                    <a:pt x="0" y="630935"/>
                  </a:lnTo>
                  <a:lnTo>
                    <a:pt x="0" y="0"/>
                  </a:lnTo>
                  <a:lnTo>
                    <a:pt x="5544311" y="0"/>
                  </a:lnTo>
                  <a:lnTo>
                    <a:pt x="5544311" y="49148"/>
                  </a:lnTo>
                  <a:lnTo>
                    <a:pt x="143255" y="49148"/>
                  </a:lnTo>
                  <a:lnTo>
                    <a:pt x="135749" y="49511"/>
                  </a:lnTo>
                  <a:lnTo>
                    <a:pt x="94938" y="66415"/>
                  </a:lnTo>
                  <a:lnTo>
                    <a:pt x="70317" y="103262"/>
                  </a:lnTo>
                  <a:lnTo>
                    <a:pt x="67055" y="125348"/>
                  </a:lnTo>
                  <a:lnTo>
                    <a:pt x="67055" y="468248"/>
                  </a:lnTo>
                  <a:lnTo>
                    <a:pt x="79885" y="510590"/>
                  </a:lnTo>
                  <a:lnTo>
                    <a:pt x="114094" y="538648"/>
                  </a:lnTo>
                  <a:lnTo>
                    <a:pt x="143255" y="544448"/>
                  </a:lnTo>
                  <a:lnTo>
                    <a:pt x="5544311" y="544448"/>
                  </a:lnTo>
                  <a:lnTo>
                    <a:pt x="5544311" y="630935"/>
                  </a:lnTo>
                  <a:close/>
                </a:path>
                <a:path w="5544820" h="631189">
                  <a:moveTo>
                    <a:pt x="5544311" y="544448"/>
                  </a:moveTo>
                  <a:lnTo>
                    <a:pt x="5401055" y="544448"/>
                  </a:lnTo>
                  <a:lnTo>
                    <a:pt x="5408562" y="544086"/>
                  </a:lnTo>
                  <a:lnTo>
                    <a:pt x="5415924" y="542998"/>
                  </a:lnTo>
                  <a:lnTo>
                    <a:pt x="5454936" y="522130"/>
                  </a:lnTo>
                  <a:lnTo>
                    <a:pt x="5475805" y="483117"/>
                  </a:lnTo>
                  <a:lnTo>
                    <a:pt x="5477255" y="468248"/>
                  </a:lnTo>
                  <a:lnTo>
                    <a:pt x="5477255" y="125348"/>
                  </a:lnTo>
                  <a:lnTo>
                    <a:pt x="5464424" y="83006"/>
                  </a:lnTo>
                  <a:lnTo>
                    <a:pt x="5430215" y="54949"/>
                  </a:lnTo>
                  <a:lnTo>
                    <a:pt x="5401055" y="49148"/>
                  </a:lnTo>
                  <a:lnTo>
                    <a:pt x="5544311" y="49148"/>
                  </a:lnTo>
                  <a:lnTo>
                    <a:pt x="5544311" y="544448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00798" y="2905124"/>
              <a:ext cx="5410200" cy="495300"/>
            </a:xfrm>
            <a:custGeom>
              <a:avLst/>
              <a:gdLst/>
              <a:ahLst/>
              <a:cxnLst/>
              <a:rect l="l" t="t" r="r" b="b"/>
              <a:pathLst>
                <a:path w="5410200" h="495300">
                  <a:moveTo>
                    <a:pt x="5339003" y="495299"/>
                  </a:moveTo>
                  <a:lnTo>
                    <a:pt x="71197" y="495299"/>
                  </a:lnTo>
                  <a:lnTo>
                    <a:pt x="66241" y="494811"/>
                  </a:lnTo>
                  <a:lnTo>
                    <a:pt x="29705" y="479677"/>
                  </a:lnTo>
                  <a:lnTo>
                    <a:pt x="3885" y="443637"/>
                  </a:lnTo>
                  <a:lnTo>
                    <a:pt x="0" y="424103"/>
                  </a:lnTo>
                  <a:lnTo>
                    <a:pt x="0" y="419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7" y="0"/>
                  </a:lnTo>
                  <a:lnTo>
                    <a:pt x="5339003" y="0"/>
                  </a:lnTo>
                  <a:lnTo>
                    <a:pt x="5380495" y="15621"/>
                  </a:lnTo>
                  <a:lnTo>
                    <a:pt x="5406314" y="51661"/>
                  </a:lnTo>
                  <a:lnTo>
                    <a:pt x="5410200" y="71196"/>
                  </a:lnTo>
                  <a:lnTo>
                    <a:pt x="5410200" y="424103"/>
                  </a:lnTo>
                  <a:lnTo>
                    <a:pt x="5394577" y="465593"/>
                  </a:lnTo>
                  <a:lnTo>
                    <a:pt x="5358538" y="491414"/>
                  </a:lnTo>
                  <a:lnTo>
                    <a:pt x="5343958" y="494811"/>
                  </a:lnTo>
                  <a:lnTo>
                    <a:pt x="5339003" y="495299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33743" y="3523488"/>
              <a:ext cx="5544820" cy="829310"/>
            </a:xfrm>
            <a:custGeom>
              <a:avLst/>
              <a:gdLst/>
              <a:ahLst/>
              <a:cxnLst/>
              <a:rect l="l" t="t" r="r" b="b"/>
              <a:pathLst>
                <a:path w="5544820" h="829310">
                  <a:moveTo>
                    <a:pt x="5544311" y="829055"/>
                  </a:moveTo>
                  <a:lnTo>
                    <a:pt x="0" y="829055"/>
                  </a:lnTo>
                  <a:lnTo>
                    <a:pt x="0" y="0"/>
                  </a:lnTo>
                  <a:lnTo>
                    <a:pt x="5544311" y="0"/>
                  </a:lnTo>
                  <a:lnTo>
                    <a:pt x="5544311" y="48386"/>
                  </a:lnTo>
                  <a:lnTo>
                    <a:pt x="143255" y="48386"/>
                  </a:lnTo>
                  <a:lnTo>
                    <a:pt x="135749" y="48749"/>
                  </a:lnTo>
                  <a:lnTo>
                    <a:pt x="94938" y="65653"/>
                  </a:lnTo>
                  <a:lnTo>
                    <a:pt x="70317" y="102499"/>
                  </a:lnTo>
                  <a:lnTo>
                    <a:pt x="67055" y="124586"/>
                  </a:lnTo>
                  <a:lnTo>
                    <a:pt x="67055" y="667511"/>
                  </a:lnTo>
                  <a:lnTo>
                    <a:pt x="79885" y="709853"/>
                  </a:lnTo>
                  <a:lnTo>
                    <a:pt x="114094" y="737911"/>
                  </a:lnTo>
                  <a:lnTo>
                    <a:pt x="143255" y="743711"/>
                  </a:lnTo>
                  <a:lnTo>
                    <a:pt x="5544311" y="743711"/>
                  </a:lnTo>
                  <a:lnTo>
                    <a:pt x="5544311" y="829055"/>
                  </a:lnTo>
                  <a:close/>
                </a:path>
                <a:path w="5544820" h="829310">
                  <a:moveTo>
                    <a:pt x="5544311" y="743711"/>
                  </a:moveTo>
                  <a:lnTo>
                    <a:pt x="5401055" y="743711"/>
                  </a:lnTo>
                  <a:lnTo>
                    <a:pt x="5408562" y="743349"/>
                  </a:lnTo>
                  <a:lnTo>
                    <a:pt x="5415924" y="742261"/>
                  </a:lnTo>
                  <a:lnTo>
                    <a:pt x="5454936" y="721393"/>
                  </a:lnTo>
                  <a:lnTo>
                    <a:pt x="5475805" y="682380"/>
                  </a:lnTo>
                  <a:lnTo>
                    <a:pt x="5477255" y="667511"/>
                  </a:lnTo>
                  <a:lnTo>
                    <a:pt x="5477255" y="124586"/>
                  </a:lnTo>
                  <a:lnTo>
                    <a:pt x="5464424" y="82244"/>
                  </a:lnTo>
                  <a:lnTo>
                    <a:pt x="5430215" y="54187"/>
                  </a:lnTo>
                  <a:lnTo>
                    <a:pt x="5401055" y="48386"/>
                  </a:lnTo>
                  <a:lnTo>
                    <a:pt x="5544311" y="48386"/>
                  </a:lnTo>
                  <a:lnTo>
                    <a:pt x="5544311" y="743711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00798" y="3571874"/>
              <a:ext cx="5410200" cy="695325"/>
            </a:xfrm>
            <a:custGeom>
              <a:avLst/>
              <a:gdLst/>
              <a:ahLst/>
              <a:cxnLst/>
              <a:rect l="l" t="t" r="r" b="b"/>
              <a:pathLst>
                <a:path w="5410200" h="695325">
                  <a:moveTo>
                    <a:pt x="5339003" y="695324"/>
                  </a:moveTo>
                  <a:lnTo>
                    <a:pt x="71197" y="695324"/>
                  </a:lnTo>
                  <a:lnTo>
                    <a:pt x="66241" y="694836"/>
                  </a:lnTo>
                  <a:lnTo>
                    <a:pt x="29705" y="679702"/>
                  </a:lnTo>
                  <a:lnTo>
                    <a:pt x="3885" y="643662"/>
                  </a:lnTo>
                  <a:lnTo>
                    <a:pt x="0" y="624128"/>
                  </a:lnTo>
                  <a:lnTo>
                    <a:pt x="0" y="61912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7" y="0"/>
                  </a:lnTo>
                  <a:lnTo>
                    <a:pt x="5339003" y="0"/>
                  </a:lnTo>
                  <a:lnTo>
                    <a:pt x="5380495" y="15621"/>
                  </a:lnTo>
                  <a:lnTo>
                    <a:pt x="5406314" y="51661"/>
                  </a:lnTo>
                  <a:lnTo>
                    <a:pt x="5410200" y="71196"/>
                  </a:lnTo>
                  <a:lnTo>
                    <a:pt x="5410200" y="624128"/>
                  </a:lnTo>
                  <a:lnTo>
                    <a:pt x="5394577" y="665618"/>
                  </a:lnTo>
                  <a:lnTo>
                    <a:pt x="5358538" y="691438"/>
                  </a:lnTo>
                  <a:lnTo>
                    <a:pt x="5343958" y="694836"/>
                  </a:lnTo>
                  <a:lnTo>
                    <a:pt x="5339003" y="695324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3743" y="4392168"/>
              <a:ext cx="5544820" cy="628015"/>
            </a:xfrm>
            <a:custGeom>
              <a:avLst/>
              <a:gdLst/>
              <a:ahLst/>
              <a:cxnLst/>
              <a:rect l="l" t="t" r="r" b="b"/>
              <a:pathLst>
                <a:path w="5544820" h="628014">
                  <a:moveTo>
                    <a:pt x="5544311" y="627887"/>
                  </a:moveTo>
                  <a:lnTo>
                    <a:pt x="0" y="627887"/>
                  </a:lnTo>
                  <a:lnTo>
                    <a:pt x="0" y="0"/>
                  </a:lnTo>
                  <a:lnTo>
                    <a:pt x="5544311" y="0"/>
                  </a:lnTo>
                  <a:lnTo>
                    <a:pt x="5544311" y="46481"/>
                  </a:lnTo>
                  <a:lnTo>
                    <a:pt x="143255" y="46481"/>
                  </a:lnTo>
                  <a:lnTo>
                    <a:pt x="135749" y="46844"/>
                  </a:lnTo>
                  <a:lnTo>
                    <a:pt x="94938" y="63748"/>
                  </a:lnTo>
                  <a:lnTo>
                    <a:pt x="70317" y="100594"/>
                  </a:lnTo>
                  <a:lnTo>
                    <a:pt x="67055" y="122681"/>
                  </a:lnTo>
                  <a:lnTo>
                    <a:pt x="67055" y="465581"/>
                  </a:lnTo>
                  <a:lnTo>
                    <a:pt x="79885" y="507923"/>
                  </a:lnTo>
                  <a:lnTo>
                    <a:pt x="114094" y="535981"/>
                  </a:lnTo>
                  <a:lnTo>
                    <a:pt x="143255" y="541781"/>
                  </a:lnTo>
                  <a:lnTo>
                    <a:pt x="5544311" y="541781"/>
                  </a:lnTo>
                  <a:lnTo>
                    <a:pt x="5544311" y="627887"/>
                  </a:lnTo>
                  <a:close/>
                </a:path>
                <a:path w="5544820" h="628014">
                  <a:moveTo>
                    <a:pt x="5544311" y="541781"/>
                  </a:moveTo>
                  <a:lnTo>
                    <a:pt x="5401055" y="541781"/>
                  </a:lnTo>
                  <a:lnTo>
                    <a:pt x="5408562" y="541419"/>
                  </a:lnTo>
                  <a:lnTo>
                    <a:pt x="5415924" y="540331"/>
                  </a:lnTo>
                  <a:lnTo>
                    <a:pt x="5454936" y="519462"/>
                  </a:lnTo>
                  <a:lnTo>
                    <a:pt x="5475805" y="480450"/>
                  </a:lnTo>
                  <a:lnTo>
                    <a:pt x="5477255" y="465581"/>
                  </a:lnTo>
                  <a:lnTo>
                    <a:pt x="5477255" y="122681"/>
                  </a:lnTo>
                  <a:lnTo>
                    <a:pt x="5464424" y="80338"/>
                  </a:lnTo>
                  <a:lnTo>
                    <a:pt x="5430215" y="52282"/>
                  </a:lnTo>
                  <a:lnTo>
                    <a:pt x="5401055" y="46481"/>
                  </a:lnTo>
                  <a:lnTo>
                    <a:pt x="5544311" y="46481"/>
                  </a:lnTo>
                  <a:lnTo>
                    <a:pt x="5544311" y="541781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00798" y="4438649"/>
              <a:ext cx="5410200" cy="495300"/>
            </a:xfrm>
            <a:custGeom>
              <a:avLst/>
              <a:gdLst/>
              <a:ahLst/>
              <a:cxnLst/>
              <a:rect l="l" t="t" r="r" b="b"/>
              <a:pathLst>
                <a:path w="5410200" h="495300">
                  <a:moveTo>
                    <a:pt x="5339003" y="495299"/>
                  </a:moveTo>
                  <a:lnTo>
                    <a:pt x="71197" y="495299"/>
                  </a:lnTo>
                  <a:lnTo>
                    <a:pt x="66241" y="494811"/>
                  </a:lnTo>
                  <a:lnTo>
                    <a:pt x="29705" y="479677"/>
                  </a:lnTo>
                  <a:lnTo>
                    <a:pt x="3885" y="443637"/>
                  </a:lnTo>
                  <a:lnTo>
                    <a:pt x="0" y="424103"/>
                  </a:lnTo>
                  <a:lnTo>
                    <a:pt x="0" y="4190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7" y="0"/>
                  </a:lnTo>
                  <a:lnTo>
                    <a:pt x="5339003" y="0"/>
                  </a:lnTo>
                  <a:lnTo>
                    <a:pt x="5380495" y="15621"/>
                  </a:lnTo>
                  <a:lnTo>
                    <a:pt x="5406314" y="51661"/>
                  </a:lnTo>
                  <a:lnTo>
                    <a:pt x="5410200" y="71196"/>
                  </a:lnTo>
                  <a:lnTo>
                    <a:pt x="5410200" y="424103"/>
                  </a:lnTo>
                  <a:lnTo>
                    <a:pt x="5394577" y="465593"/>
                  </a:lnTo>
                  <a:lnTo>
                    <a:pt x="5358538" y="491412"/>
                  </a:lnTo>
                  <a:lnTo>
                    <a:pt x="5343958" y="494811"/>
                  </a:lnTo>
                  <a:lnTo>
                    <a:pt x="5339003" y="495299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33743" y="5056632"/>
              <a:ext cx="5544820" cy="829310"/>
            </a:xfrm>
            <a:custGeom>
              <a:avLst/>
              <a:gdLst/>
              <a:ahLst/>
              <a:cxnLst/>
              <a:rect l="l" t="t" r="r" b="b"/>
              <a:pathLst>
                <a:path w="5544820" h="829310">
                  <a:moveTo>
                    <a:pt x="5544311" y="829055"/>
                  </a:moveTo>
                  <a:lnTo>
                    <a:pt x="0" y="829055"/>
                  </a:lnTo>
                  <a:lnTo>
                    <a:pt x="0" y="0"/>
                  </a:lnTo>
                  <a:lnTo>
                    <a:pt x="5544311" y="0"/>
                  </a:lnTo>
                  <a:lnTo>
                    <a:pt x="5544311" y="48767"/>
                  </a:lnTo>
                  <a:lnTo>
                    <a:pt x="143255" y="48767"/>
                  </a:lnTo>
                  <a:lnTo>
                    <a:pt x="135749" y="49130"/>
                  </a:lnTo>
                  <a:lnTo>
                    <a:pt x="94938" y="66034"/>
                  </a:lnTo>
                  <a:lnTo>
                    <a:pt x="70317" y="102880"/>
                  </a:lnTo>
                  <a:lnTo>
                    <a:pt x="67055" y="124967"/>
                  </a:lnTo>
                  <a:lnTo>
                    <a:pt x="67055" y="667892"/>
                  </a:lnTo>
                  <a:lnTo>
                    <a:pt x="79885" y="710234"/>
                  </a:lnTo>
                  <a:lnTo>
                    <a:pt x="114094" y="738291"/>
                  </a:lnTo>
                  <a:lnTo>
                    <a:pt x="143255" y="744092"/>
                  </a:lnTo>
                  <a:lnTo>
                    <a:pt x="5544311" y="744092"/>
                  </a:lnTo>
                  <a:lnTo>
                    <a:pt x="5544311" y="829055"/>
                  </a:lnTo>
                  <a:close/>
                </a:path>
                <a:path w="5544820" h="829310">
                  <a:moveTo>
                    <a:pt x="5544311" y="744092"/>
                  </a:moveTo>
                  <a:lnTo>
                    <a:pt x="5401055" y="744092"/>
                  </a:lnTo>
                  <a:lnTo>
                    <a:pt x="5408562" y="743730"/>
                  </a:lnTo>
                  <a:lnTo>
                    <a:pt x="5415924" y="742642"/>
                  </a:lnTo>
                  <a:lnTo>
                    <a:pt x="5454936" y="721773"/>
                  </a:lnTo>
                  <a:lnTo>
                    <a:pt x="5475805" y="682761"/>
                  </a:lnTo>
                  <a:lnTo>
                    <a:pt x="5477255" y="667892"/>
                  </a:lnTo>
                  <a:lnTo>
                    <a:pt x="5477255" y="124967"/>
                  </a:lnTo>
                  <a:lnTo>
                    <a:pt x="5464424" y="82624"/>
                  </a:lnTo>
                  <a:lnTo>
                    <a:pt x="5430215" y="54567"/>
                  </a:lnTo>
                  <a:lnTo>
                    <a:pt x="5401055" y="48767"/>
                  </a:lnTo>
                  <a:lnTo>
                    <a:pt x="5544311" y="48767"/>
                  </a:lnTo>
                  <a:lnTo>
                    <a:pt x="5544311" y="7440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0798" y="5105399"/>
              <a:ext cx="5410200" cy="695325"/>
            </a:xfrm>
            <a:custGeom>
              <a:avLst/>
              <a:gdLst/>
              <a:ahLst/>
              <a:cxnLst/>
              <a:rect l="l" t="t" r="r" b="b"/>
              <a:pathLst>
                <a:path w="5410200" h="695325">
                  <a:moveTo>
                    <a:pt x="5339003" y="695324"/>
                  </a:moveTo>
                  <a:lnTo>
                    <a:pt x="71197" y="695324"/>
                  </a:lnTo>
                  <a:lnTo>
                    <a:pt x="66241" y="694836"/>
                  </a:lnTo>
                  <a:lnTo>
                    <a:pt x="29705" y="679703"/>
                  </a:lnTo>
                  <a:lnTo>
                    <a:pt x="3885" y="643662"/>
                  </a:lnTo>
                  <a:lnTo>
                    <a:pt x="0" y="624127"/>
                  </a:lnTo>
                  <a:lnTo>
                    <a:pt x="0" y="619124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7" y="0"/>
                  </a:lnTo>
                  <a:lnTo>
                    <a:pt x="5339003" y="0"/>
                  </a:lnTo>
                  <a:lnTo>
                    <a:pt x="5380495" y="15621"/>
                  </a:lnTo>
                  <a:lnTo>
                    <a:pt x="5406314" y="51660"/>
                  </a:lnTo>
                  <a:lnTo>
                    <a:pt x="5410200" y="71196"/>
                  </a:lnTo>
                  <a:lnTo>
                    <a:pt x="5410200" y="624127"/>
                  </a:lnTo>
                  <a:lnTo>
                    <a:pt x="5394577" y="665619"/>
                  </a:lnTo>
                  <a:lnTo>
                    <a:pt x="5358538" y="691438"/>
                  </a:lnTo>
                  <a:lnTo>
                    <a:pt x="5343958" y="694836"/>
                  </a:lnTo>
                  <a:lnTo>
                    <a:pt x="5339003" y="695324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388099" y="1233932"/>
            <a:ext cx="9398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190" dirty="0">
                <a:solidFill>
                  <a:srgbClr val="1D40AF"/>
                </a:solidFill>
                <a:latin typeface="BIZ UDPGothic"/>
                <a:cs typeface="BIZ UDPGothic"/>
              </a:rPr>
              <a:t>主な課題</a:t>
            </a:r>
            <a:endParaRPr sz="2000">
              <a:latin typeface="BIZ UDPGothic"/>
              <a:cs typeface="BIZ UDP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43674" y="188594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0" y="249082"/>
                </a:lnTo>
                <a:lnTo>
                  <a:pt x="11599" y="210720"/>
                </a:lnTo>
                <a:lnTo>
                  <a:pt x="731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5"/>
                </a:lnTo>
                <a:lnTo>
                  <a:pt x="29995" y="61607"/>
                </a:lnTo>
                <a:lnTo>
                  <a:pt x="61606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7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3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3" y="243192"/>
                </a:lnTo>
                <a:lnTo>
                  <a:pt x="243191" y="274803"/>
                </a:lnTo>
                <a:lnTo>
                  <a:pt x="203732" y="295894"/>
                </a:lnTo>
                <a:lnTo>
                  <a:pt x="159887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093C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07175" y="1910556"/>
            <a:ext cx="1778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0" dirty="0">
                <a:solidFill>
                  <a:srgbClr val="FFFFFF"/>
                </a:solidFill>
                <a:latin typeface="Arial Black"/>
                <a:cs typeface="Arial Black"/>
              </a:rPr>
              <a:t>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78650" y="1799240"/>
            <a:ext cx="4572000" cy="8401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500" spc="-170" dirty="0">
                <a:solidFill>
                  <a:srgbClr val="2B3D4F"/>
                </a:solidFill>
                <a:latin typeface="SimSun"/>
                <a:cs typeface="SimSun"/>
              </a:rPr>
              <a:t>想定ターゲット</a:t>
            </a:r>
            <a:endParaRPr sz="1500">
              <a:latin typeface="SimSun"/>
              <a:cs typeface="SimSun"/>
            </a:endParaRPr>
          </a:p>
          <a:p>
            <a:pPr marL="460375" marR="5080">
              <a:lnSpc>
                <a:spcPct val="107100"/>
              </a:lnSpc>
              <a:spcBef>
                <a:spcPts val="430"/>
              </a:spcBef>
            </a:pPr>
            <a:r>
              <a:rPr sz="1400" i="1" spc="-210" dirty="0">
                <a:solidFill>
                  <a:srgbClr val="1D6090"/>
                </a:solidFill>
                <a:latin typeface="Meiryo"/>
                <a:cs typeface="Meiryo"/>
              </a:rPr>
              <a:t>大手企業（</a:t>
            </a:r>
            <a:r>
              <a:rPr sz="1400" i="1" spc="-60" dirty="0">
                <a:solidFill>
                  <a:srgbClr val="1D6090"/>
                </a:solidFill>
                <a:latin typeface="Meiryo"/>
                <a:cs typeface="Meiryo"/>
              </a:rPr>
              <a:t>医薬‧サービス‧</a:t>
            </a:r>
            <a:r>
              <a:rPr sz="1350" i="1" spc="175" dirty="0">
                <a:solidFill>
                  <a:srgbClr val="1D6090"/>
                </a:solidFill>
                <a:latin typeface="DejaVu Sans"/>
                <a:cs typeface="DejaVu Sans"/>
              </a:rPr>
              <a:t>IT</a:t>
            </a:r>
            <a:r>
              <a:rPr sz="1400" i="1" spc="-210" dirty="0">
                <a:solidFill>
                  <a:srgbClr val="1D6090"/>
                </a:solidFill>
                <a:latin typeface="Meiryo"/>
                <a:cs typeface="Meiryo"/>
              </a:rPr>
              <a:t>業界）</a:t>
            </a:r>
            <a:r>
              <a:rPr sz="1400" i="1" spc="-195" dirty="0">
                <a:solidFill>
                  <a:srgbClr val="1D6090"/>
                </a:solidFill>
                <a:latin typeface="Meiryo"/>
                <a:cs typeface="Meiryo"/>
              </a:rPr>
              <a:t>の人材開発部門リーダ</a:t>
            </a:r>
            <a:r>
              <a:rPr sz="1400" i="1" spc="-210" dirty="0">
                <a:solidFill>
                  <a:srgbClr val="1D6090"/>
                </a:solidFill>
                <a:latin typeface="Meiryo"/>
                <a:cs typeface="Meiryo"/>
              </a:rPr>
              <a:t>ー層およびプロ講師</a:t>
            </a:r>
            <a:r>
              <a:rPr sz="1400" i="1" spc="-85" dirty="0">
                <a:solidFill>
                  <a:srgbClr val="1D6090"/>
                </a:solidFill>
                <a:latin typeface="Meiryo"/>
                <a:cs typeface="Meiryo"/>
              </a:rPr>
              <a:t>‧コンサルタント</a:t>
            </a:r>
            <a:endParaRPr sz="1400">
              <a:latin typeface="Meiryo"/>
              <a:cs typeface="Meiry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43674" y="300037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0" y="249082"/>
                </a:lnTo>
                <a:lnTo>
                  <a:pt x="11599" y="210720"/>
                </a:lnTo>
                <a:lnTo>
                  <a:pt x="731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5"/>
                </a:lnTo>
                <a:lnTo>
                  <a:pt x="29995" y="61607"/>
                </a:lnTo>
                <a:lnTo>
                  <a:pt x="61606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7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3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3" y="243192"/>
                </a:lnTo>
                <a:lnTo>
                  <a:pt x="243191" y="274803"/>
                </a:lnTo>
                <a:lnTo>
                  <a:pt x="203732" y="295894"/>
                </a:lnTo>
                <a:lnTo>
                  <a:pt x="159887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093C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597650" y="3025775"/>
            <a:ext cx="19812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60" dirty="0">
                <a:solidFill>
                  <a:srgbClr val="FFFFFF"/>
                </a:solidFill>
                <a:latin typeface="Arial Black"/>
                <a:cs typeface="Arial Black"/>
              </a:rPr>
              <a:t>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78650" y="2988741"/>
            <a:ext cx="337756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185" dirty="0">
                <a:solidFill>
                  <a:srgbClr val="2B3D4F"/>
                </a:solidFill>
                <a:latin typeface="SimSun"/>
                <a:cs typeface="SimSun"/>
              </a:rPr>
              <a:t>ファネル内「検討</a:t>
            </a:r>
            <a:r>
              <a:rPr sz="1500" spc="-185" dirty="0">
                <a:solidFill>
                  <a:srgbClr val="2B3D4F"/>
                </a:solidFill>
                <a:latin typeface="PMingLiU"/>
                <a:cs typeface="PMingLiU"/>
              </a:rPr>
              <a:t>〜</a:t>
            </a:r>
            <a:r>
              <a:rPr sz="1500" spc="-175" dirty="0">
                <a:solidFill>
                  <a:srgbClr val="2B3D4F"/>
                </a:solidFill>
                <a:latin typeface="SimSun"/>
                <a:cs typeface="SimSun"/>
              </a:rPr>
              <a:t>申込」段階で離脱が多い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43674" y="366712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0" y="249082"/>
                </a:lnTo>
                <a:lnTo>
                  <a:pt x="11599" y="210720"/>
                </a:lnTo>
                <a:lnTo>
                  <a:pt x="731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6"/>
                </a:lnTo>
                <a:lnTo>
                  <a:pt x="29995" y="61607"/>
                </a:lnTo>
                <a:lnTo>
                  <a:pt x="61606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7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3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3" y="243192"/>
                </a:lnTo>
                <a:lnTo>
                  <a:pt x="243191" y="274803"/>
                </a:lnTo>
                <a:lnTo>
                  <a:pt x="203732" y="295895"/>
                </a:lnTo>
                <a:lnTo>
                  <a:pt x="159887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093C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07175" y="3691731"/>
            <a:ext cx="1778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0" dirty="0">
                <a:solidFill>
                  <a:srgbClr val="FFFFFF"/>
                </a:solidFill>
                <a:latin typeface="Arial Black"/>
                <a:cs typeface="Arial Black"/>
              </a:rPr>
              <a:t>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78650" y="3625636"/>
            <a:ext cx="464375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1500" spc="-185" dirty="0">
                <a:solidFill>
                  <a:srgbClr val="2B3D4F"/>
                </a:solidFill>
                <a:latin typeface="SimSun"/>
                <a:cs typeface="SimSun"/>
              </a:rPr>
              <a:t>広告未実</a:t>
            </a:r>
            <a:r>
              <a:rPr sz="1500" spc="-185" dirty="0">
                <a:solidFill>
                  <a:srgbClr val="2B3D4F"/>
                </a:solidFill>
                <a:latin typeface="PMingLiU"/>
                <a:cs typeface="PMingLiU"/>
              </a:rPr>
              <a:t>施</a:t>
            </a:r>
            <a:r>
              <a:rPr sz="1500" spc="-185" dirty="0">
                <a:solidFill>
                  <a:srgbClr val="2B3D4F"/>
                </a:solidFill>
                <a:latin typeface="SimSun"/>
                <a:cs typeface="SimSun"/>
              </a:rPr>
              <a:t>、月</a:t>
            </a:r>
            <a:r>
              <a:rPr sz="1450" spc="-95" dirty="0">
                <a:solidFill>
                  <a:srgbClr val="2B3D4F"/>
                </a:solidFill>
                <a:latin typeface="Arial"/>
                <a:cs typeface="Arial"/>
              </a:rPr>
              <a:t>1</a:t>
            </a:r>
            <a:r>
              <a:rPr sz="1500" spc="-185" dirty="0">
                <a:solidFill>
                  <a:srgbClr val="2B3D4F"/>
                </a:solidFill>
                <a:latin typeface="SimSun"/>
                <a:cs typeface="SimSun"/>
              </a:rPr>
              <a:t>回のメルマガ配信のみで新規層へのリーチ不</a:t>
            </a:r>
            <a:r>
              <a:rPr sz="1500" spc="-50" dirty="0">
                <a:solidFill>
                  <a:srgbClr val="2B3D4F"/>
                </a:solidFill>
                <a:latin typeface="SimSun"/>
                <a:cs typeface="SimSun"/>
              </a:rPr>
              <a:t>足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3674" y="453389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8"/>
                </a:lnTo>
                <a:lnTo>
                  <a:pt x="67730" y="279114"/>
                </a:lnTo>
                <a:lnTo>
                  <a:pt x="34590" y="249082"/>
                </a:lnTo>
                <a:lnTo>
                  <a:pt x="11599" y="210720"/>
                </a:lnTo>
                <a:lnTo>
                  <a:pt x="731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5"/>
                </a:lnTo>
                <a:lnTo>
                  <a:pt x="29995" y="61607"/>
                </a:lnTo>
                <a:lnTo>
                  <a:pt x="61606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7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3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3" y="243191"/>
                </a:lnTo>
                <a:lnTo>
                  <a:pt x="243191" y="274803"/>
                </a:lnTo>
                <a:lnTo>
                  <a:pt x="203732" y="295894"/>
                </a:lnTo>
                <a:lnTo>
                  <a:pt x="159887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093C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97650" y="4559300"/>
            <a:ext cx="19685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0" dirty="0">
                <a:solidFill>
                  <a:srgbClr val="FFFFFF"/>
                </a:solidFill>
                <a:latin typeface="Arial Black"/>
                <a:cs typeface="Arial Black"/>
              </a:rPr>
              <a:t>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78650" y="4522266"/>
            <a:ext cx="3970020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195" dirty="0">
                <a:solidFill>
                  <a:srgbClr val="2B3D4F"/>
                </a:solidFill>
                <a:latin typeface="SimSun"/>
                <a:cs typeface="SimSun"/>
              </a:rPr>
              <a:t>プロモーション動画が</a:t>
            </a:r>
            <a:r>
              <a:rPr sz="1450" spc="-95" dirty="0">
                <a:solidFill>
                  <a:srgbClr val="2B3D4F"/>
                </a:solidFill>
                <a:latin typeface="Arial"/>
                <a:cs typeface="Arial"/>
              </a:rPr>
              <a:t>2</a:t>
            </a:r>
            <a:r>
              <a:rPr sz="1500" spc="-175" dirty="0">
                <a:solidFill>
                  <a:srgbClr val="2B3D4F"/>
                </a:solidFill>
                <a:latin typeface="SimSun"/>
                <a:cs typeface="SimSun"/>
              </a:rPr>
              <a:t>年前の古い内容で訴求力不足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43674" y="520064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8"/>
                </a:lnTo>
                <a:lnTo>
                  <a:pt x="67730" y="279115"/>
                </a:lnTo>
                <a:lnTo>
                  <a:pt x="34590" y="249082"/>
                </a:lnTo>
                <a:lnTo>
                  <a:pt x="11599" y="210720"/>
                </a:lnTo>
                <a:lnTo>
                  <a:pt x="731" y="167338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5"/>
                </a:lnTo>
                <a:lnTo>
                  <a:pt x="29995" y="61606"/>
                </a:lnTo>
                <a:lnTo>
                  <a:pt x="61606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7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3" y="61606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7"/>
                </a:lnTo>
                <a:lnTo>
                  <a:pt x="295894" y="203732"/>
                </a:lnTo>
                <a:lnTo>
                  <a:pt x="274803" y="243191"/>
                </a:lnTo>
                <a:lnTo>
                  <a:pt x="243191" y="274803"/>
                </a:lnTo>
                <a:lnTo>
                  <a:pt x="203732" y="295894"/>
                </a:lnTo>
                <a:lnTo>
                  <a:pt x="159887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093C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97650" y="5226050"/>
            <a:ext cx="19685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0" dirty="0">
                <a:solidFill>
                  <a:srgbClr val="FFFFFF"/>
                </a:solidFill>
                <a:latin typeface="Arial Black"/>
                <a:cs typeface="Arial Black"/>
              </a:rPr>
              <a:t>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78650" y="5159161"/>
            <a:ext cx="455041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1500" spc="-185" dirty="0">
                <a:solidFill>
                  <a:srgbClr val="2B3D4F"/>
                </a:solidFill>
                <a:latin typeface="SimSun"/>
                <a:cs typeface="SimSun"/>
              </a:rPr>
              <a:t>人材開発支援助成金の訴求が不十分で価格面の不安を払拭で</a:t>
            </a:r>
            <a:r>
              <a:rPr sz="1500" spc="-160" dirty="0">
                <a:solidFill>
                  <a:srgbClr val="2B3D4F"/>
                </a:solidFill>
                <a:latin typeface="SimSun"/>
                <a:cs typeface="SimSun"/>
              </a:rPr>
              <a:t>きていない</a:t>
            </a:r>
            <a:endParaRPr sz="1500">
              <a:latin typeface="SimSun"/>
              <a:cs typeface="SimSun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702944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127406" y="428345"/>
            <a:ext cx="16967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70" dirty="0">
                <a:solidFill>
                  <a:srgbClr val="093C61"/>
                </a:solidFill>
                <a:latin typeface="Arial"/>
                <a:cs typeface="Arial"/>
              </a:rPr>
              <a:t>PERSOL</a:t>
            </a:r>
            <a:r>
              <a:rPr sz="1600" b="1" spc="-90" dirty="0">
                <a:solidFill>
                  <a:srgbClr val="093C61"/>
                </a:solidFill>
                <a:latin typeface="Arial"/>
                <a:cs typeface="Arial"/>
              </a:rPr>
              <a:t> </a:t>
            </a:r>
            <a:r>
              <a:rPr sz="1600" b="1" spc="-145" dirty="0">
                <a:solidFill>
                  <a:srgbClr val="093C61"/>
                </a:solidFill>
                <a:latin typeface="BIZ UDPGothic"/>
                <a:cs typeface="BIZ UDPGothic"/>
              </a:rPr>
              <a:t>総合研究所</a:t>
            </a:r>
            <a:endParaRPr sz="1600">
              <a:latin typeface="BIZ UDPGothic"/>
              <a:cs typeface="BIZ UDPGothic"/>
            </a:endParaRPr>
          </a:p>
        </p:txBody>
      </p:sp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250" y="2495550"/>
            <a:ext cx="4762499" cy="3809999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368299" y="6657923"/>
            <a:ext cx="385445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spc="-145" dirty="0">
                <a:solidFill>
                  <a:srgbClr val="1D6090"/>
                </a:solidFill>
                <a:latin typeface="SimSun"/>
                <a:cs typeface="SimSun"/>
              </a:rPr>
              <a:t>ブレンディッドラーニング基本講座：集客課題の分析と改善策</a:t>
            </a:r>
            <a:endParaRPr sz="1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75" y="469391"/>
            <a:ext cx="5736590" cy="445134"/>
          </a:xfrm>
          <a:custGeom>
            <a:avLst/>
            <a:gdLst/>
            <a:ahLst/>
            <a:cxnLst/>
            <a:rect l="l" t="t" r="r" b="b"/>
            <a:pathLst>
              <a:path w="5736590" h="445134">
                <a:moveTo>
                  <a:pt x="5736336" y="21336"/>
                </a:moveTo>
                <a:lnTo>
                  <a:pt x="5358384" y="21336"/>
                </a:lnTo>
                <a:lnTo>
                  <a:pt x="5358384" y="18288"/>
                </a:lnTo>
                <a:lnTo>
                  <a:pt x="4965192" y="18288"/>
                </a:lnTo>
                <a:lnTo>
                  <a:pt x="4916424" y="18288"/>
                </a:lnTo>
                <a:lnTo>
                  <a:pt x="4581144" y="18288"/>
                </a:lnTo>
                <a:lnTo>
                  <a:pt x="4581144" y="6096"/>
                </a:lnTo>
                <a:lnTo>
                  <a:pt x="4218432" y="6096"/>
                </a:lnTo>
                <a:lnTo>
                  <a:pt x="4169664" y="6096"/>
                </a:lnTo>
                <a:lnTo>
                  <a:pt x="3767328" y="6096"/>
                </a:lnTo>
                <a:lnTo>
                  <a:pt x="3767328" y="18288"/>
                </a:lnTo>
                <a:lnTo>
                  <a:pt x="3395472" y="18288"/>
                </a:lnTo>
                <a:lnTo>
                  <a:pt x="3395472" y="45720"/>
                </a:lnTo>
                <a:lnTo>
                  <a:pt x="2688336" y="45720"/>
                </a:lnTo>
                <a:lnTo>
                  <a:pt x="2688336" y="9144"/>
                </a:lnTo>
                <a:lnTo>
                  <a:pt x="2310384" y="9144"/>
                </a:lnTo>
                <a:lnTo>
                  <a:pt x="2310384" y="6096"/>
                </a:lnTo>
                <a:lnTo>
                  <a:pt x="1929384" y="6096"/>
                </a:lnTo>
                <a:lnTo>
                  <a:pt x="1929384" y="0"/>
                </a:lnTo>
                <a:lnTo>
                  <a:pt x="1484376" y="0"/>
                </a:lnTo>
                <a:lnTo>
                  <a:pt x="1484376" y="18288"/>
                </a:lnTo>
                <a:lnTo>
                  <a:pt x="0" y="18288"/>
                </a:lnTo>
                <a:lnTo>
                  <a:pt x="0" y="445008"/>
                </a:lnTo>
                <a:lnTo>
                  <a:pt x="1542288" y="445008"/>
                </a:lnTo>
                <a:lnTo>
                  <a:pt x="1542288" y="441960"/>
                </a:lnTo>
                <a:lnTo>
                  <a:pt x="1865376" y="441960"/>
                </a:lnTo>
                <a:lnTo>
                  <a:pt x="1865376" y="445008"/>
                </a:lnTo>
                <a:lnTo>
                  <a:pt x="2310384" y="445008"/>
                </a:lnTo>
                <a:lnTo>
                  <a:pt x="2310384" y="441960"/>
                </a:lnTo>
                <a:lnTo>
                  <a:pt x="2688336" y="441960"/>
                </a:lnTo>
                <a:lnTo>
                  <a:pt x="2688336" y="426720"/>
                </a:lnTo>
                <a:lnTo>
                  <a:pt x="3395472" y="426720"/>
                </a:lnTo>
                <a:lnTo>
                  <a:pt x="3395472" y="441960"/>
                </a:lnTo>
                <a:lnTo>
                  <a:pt x="3767328" y="441960"/>
                </a:lnTo>
                <a:lnTo>
                  <a:pt x="3825240" y="441960"/>
                </a:lnTo>
                <a:lnTo>
                  <a:pt x="4218432" y="441960"/>
                </a:lnTo>
                <a:lnTo>
                  <a:pt x="4218432" y="438912"/>
                </a:lnTo>
                <a:lnTo>
                  <a:pt x="4581144" y="438912"/>
                </a:lnTo>
                <a:lnTo>
                  <a:pt x="4581144" y="432816"/>
                </a:lnTo>
                <a:lnTo>
                  <a:pt x="4916424" y="432816"/>
                </a:lnTo>
                <a:lnTo>
                  <a:pt x="4916424" y="441960"/>
                </a:lnTo>
                <a:lnTo>
                  <a:pt x="5291328" y="441960"/>
                </a:lnTo>
                <a:lnTo>
                  <a:pt x="5291328" y="445008"/>
                </a:lnTo>
                <a:lnTo>
                  <a:pt x="5736336" y="445008"/>
                </a:lnTo>
                <a:lnTo>
                  <a:pt x="5736336" y="21336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87" y="469391"/>
            <a:ext cx="5736590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spc="-330" dirty="0">
                <a:latin typeface="BIZ UDPGothic"/>
                <a:cs typeface="BIZ UDPGothic"/>
              </a:rPr>
              <a:t>ファネル各段階での具体的な課題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8703" y="1557527"/>
            <a:ext cx="3975100" cy="2066925"/>
            <a:chOff x="298703" y="1557527"/>
            <a:chExt cx="3975100" cy="2066925"/>
          </a:xfrm>
        </p:grpSpPr>
        <p:sp>
          <p:nvSpPr>
            <p:cNvPr id="5" name="object 5"/>
            <p:cNvSpPr/>
            <p:nvPr/>
          </p:nvSpPr>
          <p:spPr>
            <a:xfrm>
              <a:off x="298703" y="1557527"/>
              <a:ext cx="3975100" cy="2066925"/>
            </a:xfrm>
            <a:custGeom>
              <a:avLst/>
              <a:gdLst/>
              <a:ahLst/>
              <a:cxnLst/>
              <a:rect l="l" t="t" r="r" b="b"/>
              <a:pathLst>
                <a:path w="3975100" h="2066925">
                  <a:moveTo>
                    <a:pt x="3974591" y="2066543"/>
                  </a:moveTo>
                  <a:lnTo>
                    <a:pt x="0" y="2066543"/>
                  </a:lnTo>
                  <a:lnTo>
                    <a:pt x="0" y="0"/>
                  </a:lnTo>
                  <a:lnTo>
                    <a:pt x="3974591" y="0"/>
                  </a:lnTo>
                  <a:lnTo>
                    <a:pt x="3974591" y="42671"/>
                  </a:lnTo>
                  <a:lnTo>
                    <a:pt x="177545" y="42671"/>
                  </a:lnTo>
                  <a:lnTo>
                    <a:pt x="168162" y="43125"/>
                  </a:lnTo>
                  <a:lnTo>
                    <a:pt x="124617" y="58709"/>
                  </a:lnTo>
                  <a:lnTo>
                    <a:pt x="93555" y="92975"/>
                  </a:lnTo>
                  <a:lnTo>
                    <a:pt x="82295" y="137921"/>
                  </a:lnTo>
                  <a:lnTo>
                    <a:pt x="82295" y="1852421"/>
                  </a:lnTo>
                  <a:lnTo>
                    <a:pt x="93555" y="1897367"/>
                  </a:lnTo>
                  <a:lnTo>
                    <a:pt x="124617" y="1931634"/>
                  </a:lnTo>
                  <a:lnTo>
                    <a:pt x="168162" y="1947218"/>
                  </a:lnTo>
                  <a:lnTo>
                    <a:pt x="177545" y="1947671"/>
                  </a:lnTo>
                  <a:lnTo>
                    <a:pt x="3974591" y="1947671"/>
                  </a:lnTo>
                  <a:lnTo>
                    <a:pt x="3974591" y="2066543"/>
                  </a:lnTo>
                  <a:close/>
                </a:path>
                <a:path w="3975100" h="2066925">
                  <a:moveTo>
                    <a:pt x="3974591" y="1947671"/>
                  </a:moveTo>
                  <a:lnTo>
                    <a:pt x="3797045" y="1947671"/>
                  </a:lnTo>
                  <a:lnTo>
                    <a:pt x="3806428" y="1947218"/>
                  </a:lnTo>
                  <a:lnTo>
                    <a:pt x="3815631" y="1945858"/>
                  </a:lnTo>
                  <a:lnTo>
                    <a:pt x="3857441" y="1926088"/>
                  </a:lnTo>
                  <a:lnTo>
                    <a:pt x="3885044" y="1888872"/>
                  </a:lnTo>
                  <a:lnTo>
                    <a:pt x="3892295" y="1852421"/>
                  </a:lnTo>
                  <a:lnTo>
                    <a:pt x="3892295" y="137921"/>
                  </a:lnTo>
                  <a:lnTo>
                    <a:pt x="3881035" y="92975"/>
                  </a:lnTo>
                  <a:lnTo>
                    <a:pt x="3849973" y="58709"/>
                  </a:lnTo>
                  <a:lnTo>
                    <a:pt x="3806428" y="43125"/>
                  </a:lnTo>
                  <a:lnTo>
                    <a:pt x="3797045" y="42671"/>
                  </a:lnTo>
                  <a:lnTo>
                    <a:pt x="3974591" y="42671"/>
                  </a:lnTo>
                  <a:lnTo>
                    <a:pt x="3974591" y="1947671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999" y="1600199"/>
              <a:ext cx="3810000" cy="1905000"/>
            </a:xfrm>
            <a:custGeom>
              <a:avLst/>
              <a:gdLst/>
              <a:ahLst/>
              <a:cxnLst/>
              <a:rect l="l" t="t" r="r" b="b"/>
              <a:pathLst>
                <a:path w="3810000" h="1905000">
                  <a:moveTo>
                    <a:pt x="3721003" y="1904999"/>
                  </a:moveTo>
                  <a:lnTo>
                    <a:pt x="88995" y="1904999"/>
                  </a:lnTo>
                  <a:lnTo>
                    <a:pt x="82801" y="1904389"/>
                  </a:lnTo>
                  <a:lnTo>
                    <a:pt x="37131" y="1885472"/>
                  </a:lnTo>
                  <a:lnTo>
                    <a:pt x="9643" y="1851978"/>
                  </a:lnTo>
                  <a:lnTo>
                    <a:pt x="0" y="1816003"/>
                  </a:lnTo>
                  <a:lnTo>
                    <a:pt x="0" y="180974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3721003" y="0"/>
                  </a:lnTo>
                  <a:lnTo>
                    <a:pt x="3762466" y="12577"/>
                  </a:lnTo>
                  <a:lnTo>
                    <a:pt x="3797421" y="47532"/>
                  </a:lnTo>
                  <a:lnTo>
                    <a:pt x="3809999" y="88995"/>
                  </a:lnTo>
                  <a:lnTo>
                    <a:pt x="3809999" y="1816003"/>
                  </a:lnTo>
                  <a:lnTo>
                    <a:pt x="3797421" y="1857467"/>
                  </a:lnTo>
                  <a:lnTo>
                    <a:pt x="3762466" y="1892421"/>
                  </a:lnTo>
                  <a:lnTo>
                    <a:pt x="3727197" y="1904389"/>
                  </a:lnTo>
                  <a:lnTo>
                    <a:pt x="3721003" y="1904999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8299" y="1184211"/>
            <a:ext cx="122555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150" dirty="0">
                <a:solidFill>
                  <a:srgbClr val="1D40AF"/>
                </a:solidFill>
                <a:latin typeface="BIZ UDPGothic"/>
                <a:cs typeface="BIZ UDPGothic"/>
              </a:rPr>
              <a:t>認知</a:t>
            </a:r>
            <a:r>
              <a:rPr sz="1500" b="1" spc="875" dirty="0">
                <a:solidFill>
                  <a:srgbClr val="1D40AF"/>
                </a:solidFill>
                <a:latin typeface="Tahoma"/>
                <a:cs typeface="Tahoma"/>
              </a:rPr>
              <a:t>‧</a:t>
            </a:r>
            <a:r>
              <a:rPr sz="1500" b="1" spc="-140" dirty="0">
                <a:solidFill>
                  <a:srgbClr val="1D40AF"/>
                </a:solidFill>
                <a:latin typeface="BIZ UDPGothic"/>
                <a:cs typeface="BIZ UDPGothic"/>
              </a:rPr>
              <a:t>興味段階</a:t>
            </a:r>
            <a:endParaRPr sz="1500">
              <a:latin typeface="BIZ UDPGothic"/>
              <a:cs typeface="BIZ UDP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9" y="1743074"/>
            <a:ext cx="228600" cy="2285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30237" y="175418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2650" y="1739138"/>
            <a:ext cx="7874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50" dirty="0">
                <a:solidFill>
                  <a:srgbClr val="2B3D4F"/>
                </a:solidFill>
                <a:latin typeface="SimSun"/>
                <a:cs typeface="SimSun"/>
              </a:rPr>
              <a:t>広告未実施</a:t>
            </a:r>
            <a:endParaRPr sz="1350">
              <a:latin typeface="SimSun"/>
              <a:cs typeface="SimSu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499" y="2066924"/>
            <a:ext cx="228600" cy="2285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30237" y="207803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2650" y="2062988"/>
            <a:ext cx="178688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月</a:t>
            </a:r>
            <a:r>
              <a:rPr sz="1300" spc="-50" dirty="0">
                <a:solidFill>
                  <a:srgbClr val="2B3D4F"/>
                </a:solidFill>
                <a:latin typeface="Tahoma"/>
                <a:cs typeface="Tahoma"/>
              </a:rPr>
              <a:t>1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回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のメルマガ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配信</a:t>
            </a:r>
            <a:r>
              <a:rPr sz="1350" spc="-110" dirty="0">
                <a:solidFill>
                  <a:srgbClr val="2B3D4F"/>
                </a:solidFill>
                <a:latin typeface="PMingLiU"/>
                <a:cs typeface="PMingLiU"/>
              </a:rPr>
              <a:t>のみ</a:t>
            </a:r>
            <a:endParaRPr sz="1350">
              <a:latin typeface="PMingLiU"/>
              <a:cs typeface="PMingLiU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499" y="2390774"/>
            <a:ext cx="228600" cy="2285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30237" y="240188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2650" y="2386838"/>
            <a:ext cx="153860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30" dirty="0">
                <a:solidFill>
                  <a:srgbClr val="2B3D4F"/>
                </a:solidFill>
                <a:latin typeface="Tahoma"/>
                <a:cs typeface="Tahoma"/>
              </a:rPr>
              <a:t>SEO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対策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が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十分</a:t>
            </a:r>
            <a:r>
              <a:rPr sz="1350" spc="-130" dirty="0">
                <a:solidFill>
                  <a:srgbClr val="2B3D4F"/>
                </a:solidFill>
                <a:latin typeface="PMingLiU"/>
                <a:cs typeface="PMingLiU"/>
              </a:rPr>
              <a:t>でない</a:t>
            </a:r>
            <a:endParaRPr sz="1350">
              <a:latin typeface="PMingLiU"/>
              <a:cs typeface="PMingLiU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499" y="2714624"/>
            <a:ext cx="228600" cy="2285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30237" y="272573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2650" y="2710688"/>
            <a:ext cx="18542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新規層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へのリーチ</a:t>
            </a:r>
            <a:r>
              <a:rPr sz="1350" spc="-140" dirty="0">
                <a:solidFill>
                  <a:srgbClr val="2B3D4F"/>
                </a:solidFill>
                <a:latin typeface="SimSun"/>
                <a:cs typeface="SimSun"/>
              </a:rPr>
              <a:t>機会不足</a:t>
            </a:r>
            <a:endParaRPr sz="1350">
              <a:latin typeface="SimSun"/>
              <a:cs typeface="SimSun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499" y="3038474"/>
            <a:ext cx="228600" cy="2285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30237" y="304958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2650" y="3034538"/>
            <a:ext cx="13970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従来手法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の</a:t>
            </a:r>
            <a:r>
              <a:rPr sz="1350" spc="-140" dirty="0">
                <a:solidFill>
                  <a:srgbClr val="2B3D4F"/>
                </a:solidFill>
                <a:latin typeface="SimSun"/>
                <a:cs typeface="SimSun"/>
              </a:rPr>
              <a:t>効果減退</a:t>
            </a:r>
            <a:endParaRPr sz="1350">
              <a:latin typeface="SimSun"/>
              <a:cs typeface="SimSu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918703" y="1557527"/>
            <a:ext cx="3975100" cy="3801110"/>
            <a:chOff x="7918703" y="1557527"/>
            <a:chExt cx="3975100" cy="3801110"/>
          </a:xfrm>
        </p:grpSpPr>
        <p:sp>
          <p:nvSpPr>
            <p:cNvPr id="24" name="object 24"/>
            <p:cNvSpPr/>
            <p:nvPr/>
          </p:nvSpPr>
          <p:spPr>
            <a:xfrm>
              <a:off x="7918703" y="1557527"/>
              <a:ext cx="3975100" cy="1743710"/>
            </a:xfrm>
            <a:custGeom>
              <a:avLst/>
              <a:gdLst/>
              <a:ahLst/>
              <a:cxnLst/>
              <a:rect l="l" t="t" r="r" b="b"/>
              <a:pathLst>
                <a:path w="3975100" h="1743710">
                  <a:moveTo>
                    <a:pt x="3974591" y="1743455"/>
                  </a:moveTo>
                  <a:lnTo>
                    <a:pt x="0" y="1743455"/>
                  </a:lnTo>
                  <a:lnTo>
                    <a:pt x="0" y="0"/>
                  </a:lnTo>
                  <a:lnTo>
                    <a:pt x="3974591" y="0"/>
                  </a:lnTo>
                  <a:lnTo>
                    <a:pt x="3974591" y="42671"/>
                  </a:lnTo>
                  <a:lnTo>
                    <a:pt x="177545" y="42671"/>
                  </a:lnTo>
                  <a:lnTo>
                    <a:pt x="168162" y="43125"/>
                  </a:lnTo>
                  <a:lnTo>
                    <a:pt x="124617" y="58709"/>
                  </a:lnTo>
                  <a:lnTo>
                    <a:pt x="93554" y="92975"/>
                  </a:lnTo>
                  <a:lnTo>
                    <a:pt x="82295" y="137921"/>
                  </a:lnTo>
                  <a:lnTo>
                    <a:pt x="82295" y="1528571"/>
                  </a:lnTo>
                  <a:lnTo>
                    <a:pt x="93554" y="1573517"/>
                  </a:lnTo>
                  <a:lnTo>
                    <a:pt x="124617" y="1607784"/>
                  </a:lnTo>
                  <a:lnTo>
                    <a:pt x="168162" y="1623368"/>
                  </a:lnTo>
                  <a:lnTo>
                    <a:pt x="177545" y="1623821"/>
                  </a:lnTo>
                  <a:lnTo>
                    <a:pt x="3974591" y="1623821"/>
                  </a:lnTo>
                  <a:lnTo>
                    <a:pt x="3974591" y="1743455"/>
                  </a:lnTo>
                  <a:close/>
                </a:path>
                <a:path w="3975100" h="1743710">
                  <a:moveTo>
                    <a:pt x="3974591" y="1623821"/>
                  </a:moveTo>
                  <a:lnTo>
                    <a:pt x="3797045" y="1623821"/>
                  </a:lnTo>
                  <a:lnTo>
                    <a:pt x="3806428" y="1623368"/>
                  </a:lnTo>
                  <a:lnTo>
                    <a:pt x="3815631" y="1622009"/>
                  </a:lnTo>
                  <a:lnTo>
                    <a:pt x="3857441" y="1602238"/>
                  </a:lnTo>
                  <a:lnTo>
                    <a:pt x="3885044" y="1565022"/>
                  </a:lnTo>
                  <a:lnTo>
                    <a:pt x="3892295" y="1528571"/>
                  </a:lnTo>
                  <a:lnTo>
                    <a:pt x="3892295" y="137921"/>
                  </a:lnTo>
                  <a:lnTo>
                    <a:pt x="3881034" y="92975"/>
                  </a:lnTo>
                  <a:lnTo>
                    <a:pt x="3849972" y="58709"/>
                  </a:lnTo>
                  <a:lnTo>
                    <a:pt x="3806428" y="43125"/>
                  </a:lnTo>
                  <a:lnTo>
                    <a:pt x="3797045" y="42671"/>
                  </a:lnTo>
                  <a:lnTo>
                    <a:pt x="3974591" y="42671"/>
                  </a:lnTo>
                  <a:lnTo>
                    <a:pt x="3974591" y="1623821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00999" y="1600199"/>
              <a:ext cx="3810000" cy="1581150"/>
            </a:xfrm>
            <a:custGeom>
              <a:avLst/>
              <a:gdLst/>
              <a:ahLst/>
              <a:cxnLst/>
              <a:rect l="l" t="t" r="r" b="b"/>
              <a:pathLst>
                <a:path w="3810000" h="1581150">
                  <a:moveTo>
                    <a:pt x="3721004" y="1581149"/>
                  </a:moveTo>
                  <a:lnTo>
                    <a:pt x="88995" y="1581149"/>
                  </a:lnTo>
                  <a:lnTo>
                    <a:pt x="82801" y="1580539"/>
                  </a:lnTo>
                  <a:lnTo>
                    <a:pt x="37130" y="1561622"/>
                  </a:lnTo>
                  <a:lnTo>
                    <a:pt x="9643" y="1528128"/>
                  </a:lnTo>
                  <a:lnTo>
                    <a:pt x="0" y="1492153"/>
                  </a:lnTo>
                  <a:lnTo>
                    <a:pt x="0" y="148589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1" y="12577"/>
                  </a:lnTo>
                  <a:lnTo>
                    <a:pt x="88995" y="0"/>
                  </a:lnTo>
                  <a:lnTo>
                    <a:pt x="3721004" y="0"/>
                  </a:lnTo>
                  <a:lnTo>
                    <a:pt x="3762465" y="12577"/>
                  </a:lnTo>
                  <a:lnTo>
                    <a:pt x="3797421" y="47532"/>
                  </a:lnTo>
                  <a:lnTo>
                    <a:pt x="3809999" y="88995"/>
                  </a:lnTo>
                  <a:lnTo>
                    <a:pt x="3809999" y="1492153"/>
                  </a:lnTo>
                  <a:lnTo>
                    <a:pt x="3797421" y="1533617"/>
                  </a:lnTo>
                  <a:lnTo>
                    <a:pt x="3762465" y="1568571"/>
                  </a:lnTo>
                  <a:lnTo>
                    <a:pt x="3727197" y="1580539"/>
                  </a:lnTo>
                  <a:lnTo>
                    <a:pt x="3721004" y="1581149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18703" y="3938015"/>
              <a:ext cx="3975100" cy="1420495"/>
            </a:xfrm>
            <a:custGeom>
              <a:avLst/>
              <a:gdLst/>
              <a:ahLst/>
              <a:cxnLst/>
              <a:rect l="l" t="t" r="r" b="b"/>
              <a:pathLst>
                <a:path w="3975100" h="1420495">
                  <a:moveTo>
                    <a:pt x="3974591" y="1420367"/>
                  </a:moveTo>
                  <a:lnTo>
                    <a:pt x="0" y="1420367"/>
                  </a:lnTo>
                  <a:lnTo>
                    <a:pt x="0" y="0"/>
                  </a:lnTo>
                  <a:lnTo>
                    <a:pt x="3974591" y="0"/>
                  </a:lnTo>
                  <a:lnTo>
                    <a:pt x="3974591" y="43433"/>
                  </a:lnTo>
                  <a:lnTo>
                    <a:pt x="177545" y="43433"/>
                  </a:lnTo>
                  <a:lnTo>
                    <a:pt x="168162" y="43887"/>
                  </a:lnTo>
                  <a:lnTo>
                    <a:pt x="124617" y="59471"/>
                  </a:lnTo>
                  <a:lnTo>
                    <a:pt x="93554" y="93737"/>
                  </a:lnTo>
                  <a:lnTo>
                    <a:pt x="82295" y="138683"/>
                  </a:lnTo>
                  <a:lnTo>
                    <a:pt x="82295" y="1205483"/>
                  </a:lnTo>
                  <a:lnTo>
                    <a:pt x="93554" y="1250429"/>
                  </a:lnTo>
                  <a:lnTo>
                    <a:pt x="124617" y="1284695"/>
                  </a:lnTo>
                  <a:lnTo>
                    <a:pt x="168162" y="1300280"/>
                  </a:lnTo>
                  <a:lnTo>
                    <a:pt x="177545" y="1300733"/>
                  </a:lnTo>
                  <a:lnTo>
                    <a:pt x="3974591" y="1300733"/>
                  </a:lnTo>
                  <a:lnTo>
                    <a:pt x="3974591" y="1420367"/>
                  </a:lnTo>
                  <a:close/>
                </a:path>
                <a:path w="3975100" h="1420495">
                  <a:moveTo>
                    <a:pt x="3974591" y="1300733"/>
                  </a:moveTo>
                  <a:lnTo>
                    <a:pt x="3797045" y="1300733"/>
                  </a:lnTo>
                  <a:lnTo>
                    <a:pt x="3806428" y="1300280"/>
                  </a:lnTo>
                  <a:lnTo>
                    <a:pt x="3815631" y="1298920"/>
                  </a:lnTo>
                  <a:lnTo>
                    <a:pt x="3857441" y="1279149"/>
                  </a:lnTo>
                  <a:lnTo>
                    <a:pt x="3885044" y="1241933"/>
                  </a:lnTo>
                  <a:lnTo>
                    <a:pt x="3892295" y="1205483"/>
                  </a:lnTo>
                  <a:lnTo>
                    <a:pt x="3892295" y="138683"/>
                  </a:lnTo>
                  <a:lnTo>
                    <a:pt x="3881034" y="93737"/>
                  </a:lnTo>
                  <a:lnTo>
                    <a:pt x="3849972" y="59471"/>
                  </a:lnTo>
                  <a:lnTo>
                    <a:pt x="3806428" y="43887"/>
                  </a:lnTo>
                  <a:lnTo>
                    <a:pt x="3797045" y="43433"/>
                  </a:lnTo>
                  <a:lnTo>
                    <a:pt x="3974591" y="43433"/>
                  </a:lnTo>
                  <a:lnTo>
                    <a:pt x="3974591" y="1300733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00999" y="3981449"/>
              <a:ext cx="3810000" cy="1257300"/>
            </a:xfrm>
            <a:custGeom>
              <a:avLst/>
              <a:gdLst/>
              <a:ahLst/>
              <a:cxnLst/>
              <a:rect l="l" t="t" r="r" b="b"/>
              <a:pathLst>
                <a:path w="3810000" h="1257300">
                  <a:moveTo>
                    <a:pt x="3721004" y="1257299"/>
                  </a:moveTo>
                  <a:lnTo>
                    <a:pt x="88995" y="1257299"/>
                  </a:lnTo>
                  <a:lnTo>
                    <a:pt x="82801" y="1256689"/>
                  </a:lnTo>
                  <a:lnTo>
                    <a:pt x="37130" y="1237771"/>
                  </a:lnTo>
                  <a:lnTo>
                    <a:pt x="9643" y="1204277"/>
                  </a:lnTo>
                  <a:lnTo>
                    <a:pt x="0" y="1168304"/>
                  </a:lnTo>
                  <a:lnTo>
                    <a:pt x="0" y="1162049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1" y="12577"/>
                  </a:lnTo>
                  <a:lnTo>
                    <a:pt x="88995" y="0"/>
                  </a:lnTo>
                  <a:lnTo>
                    <a:pt x="3721004" y="0"/>
                  </a:lnTo>
                  <a:lnTo>
                    <a:pt x="3762465" y="12577"/>
                  </a:lnTo>
                  <a:lnTo>
                    <a:pt x="3797421" y="47531"/>
                  </a:lnTo>
                  <a:lnTo>
                    <a:pt x="3809999" y="88995"/>
                  </a:lnTo>
                  <a:lnTo>
                    <a:pt x="3809999" y="1168304"/>
                  </a:lnTo>
                  <a:lnTo>
                    <a:pt x="3797421" y="1209766"/>
                  </a:lnTo>
                  <a:lnTo>
                    <a:pt x="3762465" y="1244720"/>
                  </a:lnTo>
                  <a:lnTo>
                    <a:pt x="3727197" y="1256689"/>
                  </a:lnTo>
                  <a:lnTo>
                    <a:pt x="3721004" y="1257299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988300" y="1184211"/>
            <a:ext cx="71120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140" dirty="0">
                <a:solidFill>
                  <a:srgbClr val="1D40AF"/>
                </a:solidFill>
                <a:latin typeface="BIZ UDPGothic"/>
                <a:cs typeface="BIZ UDPGothic"/>
              </a:rPr>
              <a:t>検討段階</a:t>
            </a:r>
            <a:endParaRPr sz="1500">
              <a:latin typeface="BIZ UDPGothic"/>
              <a:cs typeface="BIZ UDPGothic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1499" y="1743074"/>
            <a:ext cx="228599" cy="22859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8250237" y="175418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02650" y="1739138"/>
            <a:ext cx="20040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講座紹介</a:t>
            </a:r>
            <a:r>
              <a:rPr sz="1350" spc="-180" dirty="0">
                <a:solidFill>
                  <a:srgbClr val="2B3D4F"/>
                </a:solidFill>
                <a:latin typeface="PMingLiU"/>
                <a:cs typeface="PMingLiU"/>
              </a:rPr>
              <a:t>ページ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内容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が</a:t>
            </a:r>
            <a:r>
              <a:rPr sz="1350" spc="-130" dirty="0">
                <a:solidFill>
                  <a:srgbClr val="2B3D4F"/>
                </a:solidFill>
                <a:latin typeface="SimSun"/>
                <a:cs typeface="SimSun"/>
              </a:rPr>
              <a:t>不十分</a:t>
            </a:r>
            <a:endParaRPr sz="1350">
              <a:latin typeface="SimSun"/>
              <a:cs typeface="SimSun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499" y="2066924"/>
            <a:ext cx="228599" cy="2285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50237" y="207803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02650" y="2062988"/>
            <a:ext cx="26981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プロ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モ</a:t>
            </a:r>
            <a:r>
              <a:rPr sz="1350" spc="-180" dirty="0">
                <a:solidFill>
                  <a:srgbClr val="2B3D4F"/>
                </a:solidFill>
                <a:latin typeface="PMingLiU"/>
                <a:cs typeface="PMingLiU"/>
              </a:rPr>
              <a:t>ーション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動画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が</a:t>
            </a:r>
            <a:r>
              <a:rPr sz="1300" spc="-50" dirty="0">
                <a:solidFill>
                  <a:srgbClr val="2B3D4F"/>
                </a:solidFill>
                <a:latin typeface="Tahoma"/>
                <a:cs typeface="Tahoma"/>
              </a:rPr>
              <a:t>2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年前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の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古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い</a:t>
            </a:r>
            <a:r>
              <a:rPr sz="1350" spc="-110" dirty="0">
                <a:solidFill>
                  <a:srgbClr val="2B3D4F"/>
                </a:solidFill>
                <a:latin typeface="SimSun"/>
                <a:cs typeface="SimSun"/>
              </a:rPr>
              <a:t>内容</a:t>
            </a:r>
            <a:endParaRPr sz="1350">
              <a:latin typeface="SimSun"/>
              <a:cs typeface="SimSun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499" y="2390774"/>
            <a:ext cx="228599" cy="228599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8250237" y="240188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02650" y="2386838"/>
            <a:ext cx="20066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受講者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の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声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‧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事例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の</a:t>
            </a:r>
            <a:r>
              <a:rPr sz="1350" spc="-140" dirty="0">
                <a:solidFill>
                  <a:srgbClr val="2B3D4F"/>
                </a:solidFill>
                <a:latin typeface="SimSun"/>
                <a:cs typeface="SimSun"/>
              </a:rPr>
              <a:t>共有不足</a:t>
            </a:r>
            <a:endParaRPr sz="1350">
              <a:latin typeface="SimSun"/>
              <a:cs typeface="SimSun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499" y="2714624"/>
            <a:ext cx="228599" cy="22859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8250237" y="272573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02650" y="2710688"/>
            <a:ext cx="24638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メルマガ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頻度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が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低</a:t>
            </a:r>
            <a:r>
              <a:rPr sz="1350" spc="-204" dirty="0">
                <a:solidFill>
                  <a:srgbClr val="2B3D4F"/>
                </a:solidFill>
                <a:latin typeface="PMingLiU"/>
                <a:cs typeface="PMingLiU"/>
              </a:rPr>
              <a:t>く 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疑問解消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が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弱</a:t>
            </a:r>
            <a:r>
              <a:rPr sz="1350" spc="-50" dirty="0">
                <a:solidFill>
                  <a:srgbClr val="2B3D4F"/>
                </a:solidFill>
                <a:latin typeface="PMingLiU"/>
                <a:cs typeface="PMingLiU"/>
              </a:rPr>
              <a:t>い</a:t>
            </a:r>
            <a:endParaRPr sz="1350">
              <a:latin typeface="PMingLiU"/>
              <a:cs typeface="PMingLiU"/>
            </a:endParaRPr>
          </a:p>
        </p:txBody>
      </p: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499" y="4124324"/>
            <a:ext cx="228599" cy="228599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8250237" y="413543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02650" y="4120387"/>
            <a:ext cx="134683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講座</a:t>
            </a:r>
            <a:r>
              <a:rPr sz="1300" spc="-85" dirty="0">
                <a:solidFill>
                  <a:srgbClr val="2B3D4F"/>
                </a:solidFill>
                <a:latin typeface="Tahoma"/>
                <a:cs typeface="Tahoma"/>
              </a:rPr>
              <a:t>ROI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の</a:t>
            </a:r>
            <a:r>
              <a:rPr sz="1350" spc="-140" dirty="0">
                <a:solidFill>
                  <a:srgbClr val="2B3D4F"/>
                </a:solidFill>
                <a:latin typeface="SimSun"/>
                <a:cs typeface="SimSun"/>
              </a:rPr>
              <a:t>訴求不足</a:t>
            </a:r>
            <a:endParaRPr sz="1350">
              <a:latin typeface="SimSun"/>
              <a:cs typeface="SimSun"/>
            </a:endParaRPr>
          </a:p>
        </p:txBody>
      </p:sp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499" y="4448174"/>
            <a:ext cx="228599" cy="22859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8250237" y="445928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02650" y="4444237"/>
            <a:ext cx="28435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助成金情報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の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埋没（受講料</a:t>
            </a:r>
            <a:r>
              <a:rPr sz="1300" spc="-55" dirty="0">
                <a:solidFill>
                  <a:srgbClr val="2B3D4F"/>
                </a:solidFill>
                <a:latin typeface="Tahoma"/>
                <a:cs typeface="Tahoma"/>
              </a:rPr>
              <a:t>30-</a:t>
            </a:r>
            <a:r>
              <a:rPr sz="1300" spc="-95" dirty="0">
                <a:solidFill>
                  <a:srgbClr val="2B3D4F"/>
                </a:solidFill>
                <a:latin typeface="Tahoma"/>
                <a:cs typeface="Tahoma"/>
              </a:rPr>
              <a:t>45%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助成</a:t>
            </a:r>
            <a:r>
              <a:rPr sz="1350" spc="-50" dirty="0">
                <a:solidFill>
                  <a:srgbClr val="2B3D4F"/>
                </a:solidFill>
                <a:latin typeface="SimSun"/>
                <a:cs typeface="SimSun"/>
              </a:rPr>
              <a:t>）</a:t>
            </a:r>
            <a:endParaRPr sz="1350">
              <a:latin typeface="SimSun"/>
              <a:cs typeface="SimSun"/>
            </a:endParaRPr>
          </a:p>
        </p:txBody>
      </p:sp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499" y="4772024"/>
            <a:ext cx="228599" cy="22859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8250237" y="4783137"/>
            <a:ext cx="1111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0" dirty="0">
                <a:solidFill>
                  <a:srgbClr val="FFFFFF"/>
                </a:solidFill>
                <a:latin typeface="DejaVu Sans Condensed"/>
                <a:cs typeface="DejaVu Sans Condensed"/>
              </a:rPr>
              <a:t>×</a:t>
            </a:r>
            <a:endParaRPr sz="1000">
              <a:latin typeface="DejaVu Sans Condensed"/>
              <a:cs typeface="DejaVu Sans Condense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02650" y="4768087"/>
            <a:ext cx="18542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緊急性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や</a:t>
            </a:r>
            <a:r>
              <a:rPr sz="1350" spc="-170" dirty="0">
                <a:solidFill>
                  <a:srgbClr val="2B3D4F"/>
                </a:solidFill>
                <a:latin typeface="SimSun"/>
                <a:cs typeface="SimSun"/>
              </a:rPr>
              <a:t>限定感</a:t>
            </a:r>
            <a:r>
              <a:rPr sz="1350" spc="-170" dirty="0">
                <a:solidFill>
                  <a:srgbClr val="2B3D4F"/>
                </a:solidFill>
                <a:latin typeface="PMingLiU"/>
                <a:cs typeface="PMingLiU"/>
              </a:rPr>
              <a:t>の</a:t>
            </a:r>
            <a:r>
              <a:rPr sz="1350" spc="-140" dirty="0">
                <a:solidFill>
                  <a:srgbClr val="2B3D4F"/>
                </a:solidFill>
                <a:latin typeface="SimSun"/>
                <a:cs typeface="SimSun"/>
              </a:rPr>
              <a:t>演出不足</a:t>
            </a:r>
            <a:endParaRPr sz="1350">
              <a:latin typeface="SimSun"/>
              <a:cs typeface="SimSun"/>
            </a:endParaRPr>
          </a:p>
        </p:txBody>
      </p:sp>
      <p:pic>
        <p:nvPicPr>
          <p:cNvPr id="50" name="object 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0127406" y="428345"/>
            <a:ext cx="16967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70" dirty="0">
                <a:solidFill>
                  <a:srgbClr val="093C61"/>
                </a:solidFill>
                <a:latin typeface="Arial"/>
                <a:cs typeface="Arial"/>
              </a:rPr>
              <a:t>PERSOL</a:t>
            </a:r>
            <a:r>
              <a:rPr sz="1600" b="1" spc="-90" dirty="0">
                <a:solidFill>
                  <a:srgbClr val="093C61"/>
                </a:solidFill>
                <a:latin typeface="Arial"/>
                <a:cs typeface="Arial"/>
              </a:rPr>
              <a:t> </a:t>
            </a:r>
            <a:r>
              <a:rPr sz="1600" b="1" spc="-145" dirty="0">
                <a:solidFill>
                  <a:srgbClr val="093C61"/>
                </a:solidFill>
                <a:latin typeface="BIZ UDPGothic"/>
                <a:cs typeface="BIZ UDPGothic"/>
              </a:rPr>
              <a:t>総合研究所</a:t>
            </a:r>
            <a:endParaRPr sz="1600">
              <a:latin typeface="BIZ UDPGothic"/>
              <a:cs typeface="BIZ UDP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2143" y="2466181"/>
            <a:ext cx="27559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600" dirty="0">
                <a:solidFill>
                  <a:srgbClr val="EF4444"/>
                </a:solidFill>
                <a:latin typeface="Arial Black"/>
                <a:cs typeface="Arial Black"/>
              </a:rPr>
              <a:t>→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988300" y="2903351"/>
            <a:ext cx="1054100" cy="119380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485"/>
              </a:spcBef>
            </a:pPr>
            <a:r>
              <a:rPr sz="2500" spc="-600" dirty="0">
                <a:solidFill>
                  <a:srgbClr val="EF4444"/>
                </a:solidFill>
                <a:latin typeface="Arial Black"/>
                <a:cs typeface="Arial Black"/>
              </a:rPr>
              <a:t>→</a:t>
            </a:r>
            <a:endParaRPr sz="2500">
              <a:latin typeface="Arial Black"/>
              <a:cs typeface="Arial Black"/>
            </a:endParaRPr>
          </a:p>
          <a:p>
            <a:pPr marL="12700">
              <a:lnSpc>
                <a:spcPts val="1375"/>
              </a:lnSpc>
              <a:spcBef>
                <a:spcPts val="850"/>
              </a:spcBef>
            </a:pPr>
            <a:r>
              <a:rPr sz="1500" b="1" spc="-145" dirty="0">
                <a:solidFill>
                  <a:srgbClr val="1D40AF"/>
                </a:solidFill>
                <a:latin typeface="BIZ UDPGothic"/>
                <a:cs typeface="BIZ UDPGothic"/>
              </a:rPr>
              <a:t>申込転換段階</a:t>
            </a:r>
            <a:endParaRPr sz="1500">
              <a:latin typeface="BIZ UDPGothic"/>
              <a:cs typeface="BIZ UDPGothic"/>
            </a:endParaRPr>
          </a:p>
          <a:p>
            <a:pPr marL="286385">
              <a:lnSpc>
                <a:spcPts val="2575"/>
              </a:lnSpc>
            </a:pPr>
            <a:r>
              <a:rPr sz="2500" spc="-600" dirty="0">
                <a:solidFill>
                  <a:srgbClr val="EF4444"/>
                </a:solidFill>
                <a:latin typeface="Arial Black"/>
                <a:cs typeface="Arial Black"/>
              </a:rPr>
              <a:t>→</a:t>
            </a:r>
            <a:endParaRPr sz="2500">
              <a:latin typeface="Arial Black"/>
              <a:cs typeface="Arial Black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810124" y="3943349"/>
            <a:ext cx="2571750" cy="1428750"/>
            <a:chOff x="4810124" y="3943349"/>
            <a:chExt cx="2571750" cy="1428750"/>
          </a:xfrm>
        </p:grpSpPr>
        <p:sp>
          <p:nvSpPr>
            <p:cNvPr id="55" name="object 55"/>
            <p:cNvSpPr/>
            <p:nvPr/>
          </p:nvSpPr>
          <p:spPr>
            <a:xfrm>
              <a:off x="4810124" y="3943349"/>
              <a:ext cx="2571750" cy="1428750"/>
            </a:xfrm>
            <a:custGeom>
              <a:avLst/>
              <a:gdLst/>
              <a:ahLst/>
              <a:cxnLst/>
              <a:rect l="l" t="t" r="r" b="b"/>
              <a:pathLst>
                <a:path w="2571750" h="1428750">
                  <a:moveTo>
                    <a:pt x="2185987" y="1428749"/>
                  </a:moveTo>
                  <a:lnTo>
                    <a:pt x="385762" y="1428749"/>
                  </a:lnTo>
                  <a:lnTo>
                    <a:pt x="383190" y="1419224"/>
                  </a:lnTo>
                  <a:lnTo>
                    <a:pt x="2188559" y="1419224"/>
                  </a:lnTo>
                  <a:lnTo>
                    <a:pt x="2185987" y="1428749"/>
                  </a:lnTo>
                  <a:close/>
                </a:path>
                <a:path w="2571750" h="1428750">
                  <a:moveTo>
                    <a:pt x="9524" y="35277"/>
                  </a:moveTo>
                  <a:lnTo>
                    <a:pt x="0" y="0"/>
                  </a:lnTo>
                  <a:lnTo>
                    <a:pt x="2571749" y="0"/>
                  </a:lnTo>
                  <a:lnTo>
                    <a:pt x="2569178" y="9524"/>
                  </a:lnTo>
                  <a:lnTo>
                    <a:pt x="9524" y="9524"/>
                  </a:lnTo>
                  <a:lnTo>
                    <a:pt x="9524" y="35277"/>
                  </a:lnTo>
                  <a:close/>
                </a:path>
                <a:path w="2571750" h="1428750">
                  <a:moveTo>
                    <a:pt x="2562224" y="35277"/>
                  </a:moveTo>
                  <a:lnTo>
                    <a:pt x="2562224" y="9524"/>
                  </a:lnTo>
                  <a:lnTo>
                    <a:pt x="2569178" y="9524"/>
                  </a:lnTo>
                  <a:lnTo>
                    <a:pt x="2562224" y="35277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810124" y="3943349"/>
              <a:ext cx="2571750" cy="1428750"/>
            </a:xfrm>
            <a:custGeom>
              <a:avLst/>
              <a:gdLst/>
              <a:ahLst/>
              <a:cxnLst/>
              <a:rect l="l" t="t" r="r" b="b"/>
              <a:pathLst>
                <a:path w="2571750" h="1428750">
                  <a:moveTo>
                    <a:pt x="2185987" y="1428749"/>
                  </a:moveTo>
                  <a:lnTo>
                    <a:pt x="385762" y="1428749"/>
                  </a:lnTo>
                  <a:lnTo>
                    <a:pt x="0" y="0"/>
                  </a:lnTo>
                  <a:lnTo>
                    <a:pt x="2571749" y="0"/>
                  </a:lnTo>
                  <a:lnTo>
                    <a:pt x="2185987" y="1428749"/>
                  </a:lnTo>
                  <a:close/>
                </a:path>
              </a:pathLst>
            </a:custGeom>
            <a:solidFill>
              <a:srgbClr val="1B5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718035" y="4108703"/>
              <a:ext cx="786765" cy="253365"/>
            </a:xfrm>
            <a:custGeom>
              <a:avLst/>
              <a:gdLst/>
              <a:ahLst/>
              <a:cxnLst/>
              <a:rect l="l" t="t" r="r" b="b"/>
              <a:pathLst>
                <a:path w="786765" h="253364">
                  <a:moveTo>
                    <a:pt x="786384" y="0"/>
                  </a:moveTo>
                  <a:lnTo>
                    <a:pt x="533400" y="0"/>
                  </a:lnTo>
                  <a:lnTo>
                    <a:pt x="533400" y="3048"/>
                  </a:lnTo>
                  <a:lnTo>
                    <a:pt x="353568" y="3048"/>
                  </a:lnTo>
                  <a:lnTo>
                    <a:pt x="353568" y="6096"/>
                  </a:lnTo>
                  <a:lnTo>
                    <a:pt x="228600" y="6096"/>
                  </a:lnTo>
                  <a:lnTo>
                    <a:pt x="228600" y="3048"/>
                  </a:lnTo>
                  <a:lnTo>
                    <a:pt x="0" y="3048"/>
                  </a:lnTo>
                  <a:lnTo>
                    <a:pt x="0" y="252984"/>
                  </a:lnTo>
                  <a:lnTo>
                    <a:pt x="228600" y="252984"/>
                  </a:lnTo>
                  <a:lnTo>
                    <a:pt x="228600" y="249936"/>
                  </a:lnTo>
                  <a:lnTo>
                    <a:pt x="353568" y="249936"/>
                  </a:lnTo>
                  <a:lnTo>
                    <a:pt x="353568" y="252984"/>
                  </a:lnTo>
                  <a:lnTo>
                    <a:pt x="533400" y="252984"/>
                  </a:lnTo>
                  <a:lnTo>
                    <a:pt x="606552" y="252984"/>
                  </a:lnTo>
                  <a:lnTo>
                    <a:pt x="786384" y="252984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717777" y="4076420"/>
            <a:ext cx="7569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50" dirty="0">
                <a:solidFill>
                  <a:srgbClr val="FFFFFF"/>
                </a:solidFill>
                <a:latin typeface="BIZ UDPGothic"/>
                <a:cs typeface="BIZ UDPGothic"/>
              </a:rPr>
              <a:t>申込転換</a:t>
            </a:r>
            <a:endParaRPr sz="1600">
              <a:latin typeface="BIZ UDPGothic"/>
              <a:cs typeface="BIZ UDPGothic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595812" y="2466974"/>
            <a:ext cx="3000375" cy="1619250"/>
            <a:chOff x="4595812" y="2466974"/>
            <a:chExt cx="3000375" cy="1619250"/>
          </a:xfrm>
        </p:grpSpPr>
        <p:sp>
          <p:nvSpPr>
            <p:cNvPr id="60" name="object 60"/>
            <p:cNvSpPr/>
            <p:nvPr/>
          </p:nvSpPr>
          <p:spPr>
            <a:xfrm>
              <a:off x="4595812" y="2466974"/>
              <a:ext cx="3000375" cy="1619250"/>
            </a:xfrm>
            <a:custGeom>
              <a:avLst/>
              <a:gdLst/>
              <a:ahLst/>
              <a:cxnLst/>
              <a:rect l="l" t="t" r="r" b="b"/>
              <a:pathLst>
                <a:path w="3000375" h="1619250">
                  <a:moveTo>
                    <a:pt x="2700337" y="1619249"/>
                  </a:moveTo>
                  <a:lnTo>
                    <a:pt x="300037" y="1619249"/>
                  </a:lnTo>
                  <a:lnTo>
                    <a:pt x="298272" y="1609724"/>
                  </a:lnTo>
                  <a:lnTo>
                    <a:pt x="2702102" y="1609724"/>
                  </a:lnTo>
                  <a:lnTo>
                    <a:pt x="2700337" y="1619249"/>
                  </a:lnTo>
                  <a:close/>
                </a:path>
                <a:path w="3000375" h="1619250">
                  <a:moveTo>
                    <a:pt x="14287" y="77107"/>
                  </a:moveTo>
                  <a:lnTo>
                    <a:pt x="0" y="0"/>
                  </a:lnTo>
                  <a:lnTo>
                    <a:pt x="3000374" y="0"/>
                  </a:lnTo>
                  <a:lnTo>
                    <a:pt x="2998609" y="9524"/>
                  </a:lnTo>
                  <a:lnTo>
                    <a:pt x="14287" y="9524"/>
                  </a:lnTo>
                  <a:lnTo>
                    <a:pt x="14287" y="77107"/>
                  </a:lnTo>
                  <a:close/>
                </a:path>
                <a:path w="3000375" h="1619250">
                  <a:moveTo>
                    <a:pt x="2995612" y="25702"/>
                  </a:moveTo>
                  <a:lnTo>
                    <a:pt x="2995612" y="9524"/>
                  </a:lnTo>
                  <a:lnTo>
                    <a:pt x="2998609" y="9524"/>
                  </a:lnTo>
                  <a:lnTo>
                    <a:pt x="2995612" y="25702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600574" y="2466974"/>
              <a:ext cx="2995930" cy="1619250"/>
            </a:xfrm>
            <a:custGeom>
              <a:avLst/>
              <a:gdLst/>
              <a:ahLst/>
              <a:cxnLst/>
              <a:rect l="l" t="t" r="r" b="b"/>
              <a:pathLst>
                <a:path w="2995929" h="1619250">
                  <a:moveTo>
                    <a:pt x="2695575" y="1619249"/>
                  </a:moveTo>
                  <a:lnTo>
                    <a:pt x="295275" y="1619249"/>
                  </a:lnTo>
                  <a:lnTo>
                    <a:pt x="0" y="25701"/>
                  </a:lnTo>
                  <a:lnTo>
                    <a:pt x="0" y="0"/>
                  </a:lnTo>
                  <a:lnTo>
                    <a:pt x="2995612" y="0"/>
                  </a:lnTo>
                  <a:lnTo>
                    <a:pt x="2695575" y="1619249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888735" y="2633471"/>
            <a:ext cx="433070" cy="253365"/>
          </a:xfrm>
          <a:prstGeom prst="rect">
            <a:avLst/>
          </a:prstGeom>
          <a:solidFill>
            <a:srgbClr val="000000">
              <a:alpha val="1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1785"/>
              </a:lnSpc>
            </a:pPr>
            <a:r>
              <a:rPr sz="1600" b="1" spc="-110" dirty="0">
                <a:solidFill>
                  <a:srgbClr val="FFFFFF"/>
                </a:solidFill>
                <a:latin typeface="BIZ UDPGothic"/>
                <a:cs typeface="BIZ UDPGothic"/>
              </a:rPr>
              <a:t>検討</a:t>
            </a:r>
            <a:endParaRPr sz="1600">
              <a:latin typeface="BIZ UDPGothic"/>
              <a:cs typeface="BIZ UDPGothic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429124" y="1181099"/>
            <a:ext cx="3333750" cy="1428750"/>
            <a:chOff x="4429124" y="1181099"/>
            <a:chExt cx="3333750" cy="1428750"/>
          </a:xfrm>
        </p:grpSpPr>
        <p:sp>
          <p:nvSpPr>
            <p:cNvPr id="64" name="object 64"/>
            <p:cNvSpPr/>
            <p:nvPr/>
          </p:nvSpPr>
          <p:spPr>
            <a:xfrm>
              <a:off x="4429124" y="1181099"/>
              <a:ext cx="3333750" cy="1428750"/>
            </a:xfrm>
            <a:custGeom>
              <a:avLst/>
              <a:gdLst/>
              <a:ahLst/>
              <a:cxnLst/>
              <a:rect l="l" t="t" r="r" b="b"/>
              <a:pathLst>
                <a:path w="3333750" h="1428750">
                  <a:moveTo>
                    <a:pt x="3000374" y="1428749"/>
                  </a:moveTo>
                  <a:lnTo>
                    <a:pt x="333374" y="1428749"/>
                  </a:lnTo>
                  <a:lnTo>
                    <a:pt x="331152" y="1419224"/>
                  </a:lnTo>
                  <a:lnTo>
                    <a:pt x="3002597" y="1419224"/>
                  </a:lnTo>
                  <a:lnTo>
                    <a:pt x="3000374" y="1428749"/>
                  </a:lnTo>
                  <a:close/>
                </a:path>
                <a:path w="3333750" h="1428750">
                  <a:moveTo>
                    <a:pt x="9524" y="40821"/>
                  </a:moveTo>
                  <a:lnTo>
                    <a:pt x="0" y="0"/>
                  </a:lnTo>
                  <a:lnTo>
                    <a:pt x="3333749" y="0"/>
                  </a:lnTo>
                  <a:lnTo>
                    <a:pt x="3331527" y="9524"/>
                  </a:lnTo>
                  <a:lnTo>
                    <a:pt x="9524" y="9524"/>
                  </a:lnTo>
                  <a:lnTo>
                    <a:pt x="9524" y="40821"/>
                  </a:lnTo>
                  <a:close/>
                </a:path>
                <a:path w="3333750" h="1428750">
                  <a:moveTo>
                    <a:pt x="3324224" y="40821"/>
                  </a:moveTo>
                  <a:lnTo>
                    <a:pt x="3324224" y="9524"/>
                  </a:lnTo>
                  <a:lnTo>
                    <a:pt x="3331527" y="9524"/>
                  </a:lnTo>
                  <a:lnTo>
                    <a:pt x="3324224" y="40821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429124" y="1181099"/>
              <a:ext cx="3333750" cy="1428750"/>
            </a:xfrm>
            <a:custGeom>
              <a:avLst/>
              <a:gdLst/>
              <a:ahLst/>
              <a:cxnLst/>
              <a:rect l="l" t="t" r="r" b="b"/>
              <a:pathLst>
                <a:path w="3333750" h="1428750">
                  <a:moveTo>
                    <a:pt x="3000374" y="1428749"/>
                  </a:moveTo>
                  <a:lnTo>
                    <a:pt x="333374" y="1428749"/>
                  </a:lnTo>
                  <a:lnTo>
                    <a:pt x="0" y="0"/>
                  </a:lnTo>
                  <a:lnTo>
                    <a:pt x="3333749" y="0"/>
                  </a:lnTo>
                  <a:lnTo>
                    <a:pt x="3000374" y="1428749"/>
                  </a:lnTo>
                  <a:close/>
                </a:path>
              </a:pathLst>
            </a:custGeom>
            <a:solidFill>
              <a:srgbClr val="339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14403" y="1347215"/>
              <a:ext cx="554990" cy="250190"/>
            </a:xfrm>
            <a:custGeom>
              <a:avLst/>
              <a:gdLst/>
              <a:ahLst/>
              <a:cxnLst/>
              <a:rect l="l" t="t" r="r" b="b"/>
              <a:pathLst>
                <a:path w="554989" h="250190">
                  <a:moveTo>
                    <a:pt x="423672" y="0"/>
                  </a:moveTo>
                  <a:lnTo>
                    <a:pt x="179832" y="0"/>
                  </a:lnTo>
                  <a:lnTo>
                    <a:pt x="179832" y="6096"/>
                  </a:lnTo>
                  <a:lnTo>
                    <a:pt x="0" y="6096"/>
                  </a:lnTo>
                  <a:lnTo>
                    <a:pt x="0" y="249936"/>
                  </a:lnTo>
                  <a:lnTo>
                    <a:pt x="179832" y="249936"/>
                  </a:lnTo>
                  <a:lnTo>
                    <a:pt x="252984" y="249936"/>
                  </a:lnTo>
                  <a:lnTo>
                    <a:pt x="423672" y="249936"/>
                  </a:lnTo>
                  <a:lnTo>
                    <a:pt x="423672" y="0"/>
                  </a:lnTo>
                  <a:close/>
                </a:path>
                <a:path w="554989" h="250190">
                  <a:moveTo>
                    <a:pt x="554736" y="64008"/>
                  </a:moveTo>
                  <a:lnTo>
                    <a:pt x="426720" y="64008"/>
                  </a:lnTo>
                  <a:lnTo>
                    <a:pt x="426720" y="188976"/>
                  </a:lnTo>
                  <a:lnTo>
                    <a:pt x="554736" y="188976"/>
                  </a:lnTo>
                  <a:lnTo>
                    <a:pt x="554736" y="64008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626397" y="1314170"/>
            <a:ext cx="57404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65" dirty="0">
                <a:solidFill>
                  <a:srgbClr val="FFFFFF"/>
                </a:solidFill>
                <a:latin typeface="BIZ UDPGothic"/>
                <a:cs typeface="BIZ UDPGothic"/>
              </a:rPr>
              <a:t>認知</a:t>
            </a:r>
            <a:r>
              <a:rPr sz="1600" b="1" spc="900" dirty="0">
                <a:solidFill>
                  <a:srgbClr val="FFFFFF"/>
                </a:solidFill>
                <a:latin typeface="Tahoma"/>
                <a:cs typeface="Tahoma"/>
              </a:rPr>
              <a:t>‧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6169151" y="1347215"/>
            <a:ext cx="429895" cy="251460"/>
          </a:xfrm>
          <a:prstGeom prst="rect">
            <a:avLst/>
          </a:prstGeom>
          <a:solidFill>
            <a:srgbClr val="000000">
              <a:alpha val="1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785"/>
              </a:lnSpc>
            </a:pPr>
            <a:r>
              <a:rPr sz="1600" b="1" spc="-110" dirty="0">
                <a:solidFill>
                  <a:srgbClr val="FFFFFF"/>
                </a:solidFill>
                <a:latin typeface="BIZ UDPGothic"/>
                <a:cs typeface="BIZ UDPGothic"/>
              </a:rPr>
              <a:t>興味</a:t>
            </a:r>
            <a:endParaRPr sz="1600">
              <a:latin typeface="BIZ UDPGothic"/>
              <a:cs typeface="BIZ UDP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651" y="472439"/>
            <a:ext cx="4212590" cy="445134"/>
          </a:xfrm>
          <a:custGeom>
            <a:avLst/>
            <a:gdLst/>
            <a:ahLst/>
            <a:cxnLst/>
            <a:rect l="l" t="t" r="r" b="b"/>
            <a:pathLst>
              <a:path w="4212590" h="445134">
                <a:moveTo>
                  <a:pt x="4212336" y="24384"/>
                </a:moveTo>
                <a:lnTo>
                  <a:pt x="2718816" y="24384"/>
                </a:lnTo>
                <a:lnTo>
                  <a:pt x="2718816" y="0"/>
                </a:lnTo>
                <a:lnTo>
                  <a:pt x="2298192" y="0"/>
                </a:lnTo>
                <a:lnTo>
                  <a:pt x="2298192" y="18288"/>
                </a:lnTo>
                <a:lnTo>
                  <a:pt x="1572768" y="18288"/>
                </a:lnTo>
                <a:lnTo>
                  <a:pt x="1572768" y="3048"/>
                </a:lnTo>
                <a:lnTo>
                  <a:pt x="1200912" y="3048"/>
                </a:lnTo>
                <a:lnTo>
                  <a:pt x="1139952" y="3048"/>
                </a:lnTo>
                <a:lnTo>
                  <a:pt x="768096" y="3048"/>
                </a:lnTo>
                <a:lnTo>
                  <a:pt x="768096" y="9144"/>
                </a:lnTo>
                <a:lnTo>
                  <a:pt x="438912" y="9144"/>
                </a:lnTo>
                <a:lnTo>
                  <a:pt x="438912" y="0"/>
                </a:lnTo>
                <a:lnTo>
                  <a:pt x="0" y="0"/>
                </a:lnTo>
                <a:lnTo>
                  <a:pt x="0" y="445008"/>
                </a:lnTo>
                <a:lnTo>
                  <a:pt x="438912" y="445008"/>
                </a:lnTo>
                <a:lnTo>
                  <a:pt x="438912" y="438912"/>
                </a:lnTo>
                <a:lnTo>
                  <a:pt x="768096" y="438912"/>
                </a:lnTo>
                <a:lnTo>
                  <a:pt x="768096" y="441960"/>
                </a:lnTo>
                <a:lnTo>
                  <a:pt x="1200912" y="441960"/>
                </a:lnTo>
                <a:lnTo>
                  <a:pt x="1200912" y="438912"/>
                </a:lnTo>
                <a:lnTo>
                  <a:pt x="1572768" y="438912"/>
                </a:lnTo>
                <a:lnTo>
                  <a:pt x="1572768" y="429768"/>
                </a:lnTo>
                <a:lnTo>
                  <a:pt x="2298192" y="429768"/>
                </a:lnTo>
                <a:lnTo>
                  <a:pt x="2298192" y="438912"/>
                </a:lnTo>
                <a:lnTo>
                  <a:pt x="2718816" y="438912"/>
                </a:lnTo>
                <a:lnTo>
                  <a:pt x="2718816" y="426720"/>
                </a:lnTo>
                <a:lnTo>
                  <a:pt x="4212336" y="426720"/>
                </a:lnTo>
                <a:lnTo>
                  <a:pt x="4212336" y="24384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663" y="472440"/>
            <a:ext cx="4212590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ts val="3475"/>
              </a:lnSpc>
            </a:pPr>
            <a:r>
              <a:rPr spc="-325" dirty="0">
                <a:latin typeface="BIZ UDPGothic"/>
                <a:cs typeface="BIZ UDPGothic"/>
              </a:rPr>
              <a:t>成功事例から 学ぶヒント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4667249" y="4305300"/>
              <a:ext cx="2857500" cy="495300"/>
            </a:xfrm>
            <a:custGeom>
              <a:avLst/>
              <a:gdLst/>
              <a:ahLst/>
              <a:cxnLst/>
              <a:rect l="l" t="t" r="r" b="b"/>
              <a:pathLst>
                <a:path w="2857500" h="495300">
                  <a:moveTo>
                    <a:pt x="2617960" y="495299"/>
                  </a:moveTo>
                  <a:lnTo>
                    <a:pt x="239539" y="495299"/>
                  </a:lnTo>
                  <a:lnTo>
                    <a:pt x="231448" y="494902"/>
                  </a:lnTo>
                  <a:lnTo>
                    <a:pt x="191380" y="488958"/>
                  </a:lnTo>
                  <a:lnTo>
                    <a:pt x="145384" y="473344"/>
                  </a:lnTo>
                  <a:lnTo>
                    <a:pt x="103319" y="449056"/>
                  </a:lnTo>
                  <a:lnTo>
                    <a:pt x="66799" y="417029"/>
                  </a:lnTo>
                  <a:lnTo>
                    <a:pt x="37229" y="378492"/>
                  </a:lnTo>
                  <a:lnTo>
                    <a:pt x="15747" y="334927"/>
                  </a:lnTo>
                  <a:lnTo>
                    <a:pt x="3176" y="288008"/>
                  </a:lnTo>
                  <a:lnTo>
                    <a:pt x="0" y="247649"/>
                  </a:lnTo>
                  <a:lnTo>
                    <a:pt x="0" y="239539"/>
                  </a:lnTo>
                  <a:lnTo>
                    <a:pt x="6340" y="191380"/>
                  </a:lnTo>
                  <a:lnTo>
                    <a:pt x="21954" y="145384"/>
                  </a:lnTo>
                  <a:lnTo>
                    <a:pt x="46242" y="103318"/>
                  </a:lnTo>
                  <a:lnTo>
                    <a:pt x="78269" y="66799"/>
                  </a:lnTo>
                  <a:lnTo>
                    <a:pt x="116806" y="37229"/>
                  </a:lnTo>
                  <a:lnTo>
                    <a:pt x="160371" y="15747"/>
                  </a:lnTo>
                  <a:lnTo>
                    <a:pt x="207290" y="3176"/>
                  </a:lnTo>
                  <a:lnTo>
                    <a:pt x="239539" y="0"/>
                  </a:lnTo>
                  <a:lnTo>
                    <a:pt x="2617960" y="0"/>
                  </a:lnTo>
                  <a:lnTo>
                    <a:pt x="2666118" y="6340"/>
                  </a:lnTo>
                  <a:lnTo>
                    <a:pt x="2712114" y="21954"/>
                  </a:lnTo>
                  <a:lnTo>
                    <a:pt x="2754179" y="46241"/>
                  </a:lnTo>
                  <a:lnTo>
                    <a:pt x="2790699" y="78269"/>
                  </a:lnTo>
                  <a:lnTo>
                    <a:pt x="2820268" y="116806"/>
                  </a:lnTo>
                  <a:lnTo>
                    <a:pt x="2841751" y="160371"/>
                  </a:lnTo>
                  <a:lnTo>
                    <a:pt x="2854323" y="207290"/>
                  </a:lnTo>
                  <a:lnTo>
                    <a:pt x="2857499" y="239539"/>
                  </a:lnTo>
                  <a:lnTo>
                    <a:pt x="2857499" y="255760"/>
                  </a:lnTo>
                  <a:lnTo>
                    <a:pt x="2851158" y="303918"/>
                  </a:lnTo>
                  <a:lnTo>
                    <a:pt x="2835543" y="349914"/>
                  </a:lnTo>
                  <a:lnTo>
                    <a:pt x="2811256" y="391980"/>
                  </a:lnTo>
                  <a:lnTo>
                    <a:pt x="2779228" y="428499"/>
                  </a:lnTo>
                  <a:lnTo>
                    <a:pt x="2740691" y="458068"/>
                  </a:lnTo>
                  <a:lnTo>
                    <a:pt x="2697127" y="479552"/>
                  </a:lnTo>
                  <a:lnTo>
                    <a:pt x="2650208" y="492123"/>
                  </a:lnTo>
                  <a:lnTo>
                    <a:pt x="2617960" y="495299"/>
                  </a:lnTo>
                  <a:close/>
                </a:path>
              </a:pathLst>
            </a:custGeom>
            <a:solidFill>
              <a:srgbClr val="1D3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127406" y="428345"/>
            <a:ext cx="16967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170" dirty="0">
                <a:solidFill>
                  <a:srgbClr val="093C61"/>
                </a:solidFill>
                <a:latin typeface="Arial"/>
                <a:cs typeface="Arial"/>
              </a:rPr>
              <a:t>PERSOL</a:t>
            </a:r>
            <a:r>
              <a:rPr sz="1600" b="1" spc="-90" dirty="0">
                <a:solidFill>
                  <a:srgbClr val="093C61"/>
                </a:solidFill>
                <a:latin typeface="Arial"/>
                <a:cs typeface="Arial"/>
              </a:rPr>
              <a:t> </a:t>
            </a:r>
            <a:r>
              <a:rPr sz="1600" b="1" spc="-145" dirty="0">
                <a:solidFill>
                  <a:srgbClr val="093C61"/>
                </a:solidFill>
                <a:latin typeface="BIZ UDPGothic"/>
                <a:cs typeface="BIZ UDPGothic"/>
              </a:rPr>
              <a:t>総合研究所</a:t>
            </a:r>
            <a:endParaRPr sz="1600">
              <a:latin typeface="BIZ UDPGothic"/>
              <a:cs typeface="BIZ UDP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39" y="1197863"/>
            <a:ext cx="11856719" cy="34408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35099" y="1098333"/>
            <a:ext cx="1549400" cy="1243965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25"/>
              </a:spcBef>
            </a:pPr>
            <a:r>
              <a:rPr sz="2400" spc="1150" dirty="0">
                <a:solidFill>
                  <a:srgbClr val="FFFFFF"/>
                </a:solidFill>
                <a:latin typeface="Arial Black"/>
                <a:cs typeface="Arial Black"/>
              </a:rPr>
              <a:t></a:t>
            </a:r>
            <a:endParaRPr sz="2400">
              <a:latin typeface="Arial Black"/>
              <a:cs typeface="Arial Black"/>
            </a:endParaRPr>
          </a:p>
          <a:p>
            <a:pPr marL="12065" marR="5080" algn="ctr">
              <a:lnSpc>
                <a:spcPct val="102899"/>
              </a:lnSpc>
              <a:spcBef>
                <a:spcPts val="985"/>
              </a:spcBef>
            </a:pPr>
            <a:r>
              <a:rPr sz="1700" b="1" spc="-95" dirty="0">
                <a:solidFill>
                  <a:srgbClr val="1D40AF"/>
                </a:solidFill>
                <a:latin typeface="BIZ UDPGothic"/>
                <a:cs typeface="BIZ UDPGothic"/>
              </a:rPr>
              <a:t>オンライン化と</a:t>
            </a:r>
            <a:r>
              <a:rPr sz="1700" b="1" spc="-50" dirty="0">
                <a:solidFill>
                  <a:srgbClr val="1D40AF"/>
                </a:solidFill>
                <a:latin typeface="BIZ UDPGothic"/>
                <a:cs typeface="BIZ UDPGothic"/>
              </a:rPr>
              <a:t> </a:t>
            </a:r>
            <a:r>
              <a:rPr sz="1700" b="1" spc="-175" dirty="0">
                <a:solidFill>
                  <a:srgbClr val="1D40AF"/>
                </a:solidFill>
                <a:latin typeface="BIZ UDPGothic"/>
                <a:cs typeface="BIZ UDPGothic"/>
              </a:rPr>
              <a:t>参加ハードル低減</a:t>
            </a:r>
            <a:endParaRPr sz="1700">
              <a:latin typeface="BIZ UDPGothic"/>
              <a:cs typeface="BIZ UDPGothic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pc="-145" dirty="0"/>
              <a:t>ブレンディッドラーニング基本講座：集客課題の分析と改善策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9774" y="2508834"/>
            <a:ext cx="84836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-50" dirty="0">
                <a:solidFill>
                  <a:srgbClr val="FFFFFF"/>
                </a:solidFill>
                <a:latin typeface="BIZ UDPGothic"/>
                <a:cs typeface="BIZ UDPGothic"/>
              </a:rPr>
              <a:t>成功ポイント</a:t>
            </a:r>
            <a:endParaRPr sz="1200">
              <a:latin typeface="BIZ UDPGothic"/>
              <a:cs typeface="BIZ UD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8375" y="3044063"/>
            <a:ext cx="26162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latin typeface="SimSun"/>
                <a:cs typeface="SimSun"/>
              </a:rPr>
              <a:t>従来</a:t>
            </a:r>
            <a:r>
              <a:rPr sz="1350" spc="-170" dirty="0">
                <a:latin typeface="PMingLiU"/>
                <a:cs typeface="PMingLiU"/>
              </a:rPr>
              <a:t>の</a:t>
            </a:r>
            <a:r>
              <a:rPr sz="1350" spc="-170" dirty="0">
                <a:latin typeface="SimSun"/>
                <a:cs typeface="SimSun"/>
              </a:rPr>
              <a:t>対面研修</a:t>
            </a:r>
            <a:r>
              <a:rPr sz="1350" spc="-170" dirty="0">
                <a:latin typeface="PMingLiU"/>
                <a:cs typeface="PMingLiU"/>
              </a:rPr>
              <a:t>をオンラインに</a:t>
            </a:r>
            <a:r>
              <a:rPr sz="1350" spc="-170" dirty="0">
                <a:latin typeface="SimSun"/>
                <a:cs typeface="SimSun"/>
              </a:rPr>
              <a:t>切替</a:t>
            </a:r>
            <a:r>
              <a:rPr sz="1350" spc="-50" dirty="0">
                <a:latin typeface="PMingLiU"/>
                <a:cs typeface="PMingLiU"/>
              </a:rPr>
              <a:t>え</a:t>
            </a:r>
            <a:endParaRPr sz="135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8375" y="3348863"/>
            <a:ext cx="23114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latin typeface="SimSun"/>
                <a:cs typeface="SimSun"/>
              </a:rPr>
              <a:t>地理的</a:t>
            </a:r>
            <a:r>
              <a:rPr sz="1350" spc="-170" dirty="0">
                <a:latin typeface="PMingLiU"/>
                <a:cs typeface="PMingLiU"/>
              </a:rPr>
              <a:t>‧</a:t>
            </a:r>
            <a:r>
              <a:rPr sz="1350" spc="-170" dirty="0">
                <a:latin typeface="SimSun"/>
                <a:cs typeface="SimSun"/>
              </a:rPr>
              <a:t>時間的制約</a:t>
            </a:r>
            <a:r>
              <a:rPr sz="1350" spc="-170" dirty="0">
                <a:latin typeface="PMingLiU"/>
                <a:cs typeface="PMingLiU"/>
              </a:rPr>
              <a:t>が</a:t>
            </a:r>
            <a:r>
              <a:rPr sz="1350" spc="-170" dirty="0">
                <a:latin typeface="SimSun"/>
                <a:cs typeface="SimSun"/>
              </a:rPr>
              <a:t>大幅</a:t>
            </a:r>
            <a:r>
              <a:rPr sz="1350" spc="-170" dirty="0">
                <a:latin typeface="PMingLiU"/>
                <a:cs typeface="PMingLiU"/>
              </a:rPr>
              <a:t>に</a:t>
            </a:r>
            <a:r>
              <a:rPr sz="1350" spc="-110" dirty="0">
                <a:latin typeface="SimSun"/>
                <a:cs typeface="SimSun"/>
              </a:rPr>
              <a:t>解消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8375" y="3653662"/>
            <a:ext cx="20066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latin typeface="SimSun"/>
                <a:cs typeface="SimSun"/>
              </a:rPr>
              <a:t>地方在住者</a:t>
            </a:r>
            <a:r>
              <a:rPr sz="1350" spc="-200" dirty="0">
                <a:latin typeface="PMingLiU"/>
                <a:cs typeface="PMingLiU"/>
              </a:rPr>
              <a:t>から の</a:t>
            </a:r>
            <a:r>
              <a:rPr sz="1350" spc="-170" dirty="0">
                <a:latin typeface="SimSun"/>
                <a:cs typeface="SimSun"/>
              </a:rPr>
              <a:t>申込</a:t>
            </a:r>
            <a:r>
              <a:rPr sz="1350" spc="-170" dirty="0">
                <a:latin typeface="PMingLiU"/>
                <a:cs typeface="PMingLiU"/>
              </a:rPr>
              <a:t>み</a:t>
            </a:r>
            <a:r>
              <a:rPr sz="1350" spc="-110" dirty="0">
                <a:latin typeface="SimSun"/>
                <a:cs typeface="SimSun"/>
              </a:rPr>
              <a:t>急増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8375" y="3958462"/>
            <a:ext cx="14192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70" dirty="0">
                <a:solidFill>
                  <a:srgbClr val="093C61"/>
                </a:solidFill>
                <a:latin typeface="BIZ UDPGothic"/>
                <a:cs typeface="BIZ UDPGothic"/>
              </a:rPr>
              <a:t>定員充足率</a:t>
            </a:r>
            <a:r>
              <a:rPr sz="1350" b="1" spc="-125" dirty="0">
                <a:solidFill>
                  <a:srgbClr val="093C61"/>
                </a:solidFill>
                <a:latin typeface="Archivo"/>
                <a:cs typeface="Archivo"/>
              </a:rPr>
              <a:t>98%</a:t>
            </a:r>
            <a:r>
              <a:rPr sz="1350" b="1" spc="-110" dirty="0">
                <a:solidFill>
                  <a:srgbClr val="093C61"/>
                </a:solidFill>
                <a:latin typeface="BIZ UDPGothic"/>
                <a:cs typeface="BIZ UDPGothic"/>
              </a:rPr>
              <a:t>達成</a:t>
            </a:r>
            <a:endParaRPr sz="1350">
              <a:latin typeface="BIZ UDPGothic"/>
              <a:cs typeface="BIZ UDP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375" y="4257876"/>
            <a:ext cx="15544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170" dirty="0">
                <a:latin typeface="SimSun"/>
                <a:cs typeface="SimSun"/>
              </a:rPr>
              <a:t>満足度</a:t>
            </a:r>
            <a:r>
              <a:rPr sz="1400" spc="-125" dirty="0">
                <a:latin typeface="Arial"/>
                <a:cs typeface="Arial"/>
              </a:rPr>
              <a:t>90%</a:t>
            </a:r>
            <a:r>
              <a:rPr sz="1350" spc="-170" dirty="0">
                <a:latin typeface="SimSun"/>
                <a:cs typeface="SimSun"/>
              </a:rPr>
              <a:t>以上</a:t>
            </a:r>
            <a:r>
              <a:rPr sz="1350" spc="-170" dirty="0">
                <a:latin typeface="PMingLiU"/>
                <a:cs typeface="PMingLiU"/>
              </a:rPr>
              <a:t>を</a:t>
            </a:r>
            <a:r>
              <a:rPr sz="1350" spc="-110" dirty="0">
                <a:latin typeface="SimSun"/>
                <a:cs typeface="SimSun"/>
              </a:rPr>
              <a:t>獲得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8890" y="1098333"/>
            <a:ext cx="1534160" cy="1243965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25"/>
              </a:spcBef>
            </a:pPr>
            <a:r>
              <a:rPr sz="2400" spc="1150" dirty="0">
                <a:solidFill>
                  <a:srgbClr val="FFFFFF"/>
                </a:solidFill>
                <a:latin typeface="Arial Black"/>
                <a:cs typeface="Arial Black"/>
              </a:rPr>
              <a:t></a:t>
            </a:r>
            <a:endParaRPr sz="2400">
              <a:latin typeface="Arial Black"/>
              <a:cs typeface="Arial Black"/>
            </a:endParaRPr>
          </a:p>
          <a:p>
            <a:pPr marL="12700" marR="5080" algn="ctr">
              <a:lnSpc>
                <a:spcPct val="102899"/>
              </a:lnSpc>
              <a:spcBef>
                <a:spcPts val="985"/>
              </a:spcBef>
            </a:pPr>
            <a:r>
              <a:rPr sz="1700" b="1" spc="-155" dirty="0">
                <a:solidFill>
                  <a:srgbClr val="1D40AF"/>
                </a:solidFill>
                <a:latin typeface="BIZ UDPGothic"/>
                <a:cs typeface="BIZ UDPGothic"/>
              </a:rPr>
              <a:t>マーケティングの</a:t>
            </a:r>
            <a:r>
              <a:rPr sz="1700" b="1" spc="-175" dirty="0">
                <a:solidFill>
                  <a:srgbClr val="1D40AF"/>
                </a:solidFill>
                <a:latin typeface="BIZ UDPGothic"/>
                <a:cs typeface="BIZ UDPGothic"/>
              </a:rPr>
              <a:t>仕組み化</a:t>
            </a:r>
            <a:endParaRPr sz="1700">
              <a:latin typeface="BIZ UDPGothic"/>
              <a:cs typeface="BIZ UDP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25975" y="2508834"/>
            <a:ext cx="84836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-50" dirty="0">
                <a:solidFill>
                  <a:srgbClr val="FFFFFF"/>
                </a:solidFill>
                <a:latin typeface="BIZ UDPGothic"/>
                <a:cs typeface="BIZ UDPGothic"/>
              </a:rPr>
              <a:t>成功ポイント</a:t>
            </a:r>
            <a:endParaRPr sz="1200">
              <a:latin typeface="BIZ UDPGothic"/>
              <a:cs typeface="BIZ UDP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54574" y="3038676"/>
            <a:ext cx="19183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10" dirty="0">
                <a:latin typeface="Arial"/>
                <a:cs typeface="Arial"/>
              </a:rPr>
              <a:t>MA</a:t>
            </a:r>
            <a:r>
              <a:rPr sz="1350" spc="-170" dirty="0">
                <a:latin typeface="PMingLiU"/>
                <a:cs typeface="PMingLiU"/>
              </a:rPr>
              <a:t>ツール</a:t>
            </a:r>
            <a:r>
              <a:rPr sz="1350" spc="-170" dirty="0">
                <a:latin typeface="SimSun"/>
                <a:cs typeface="SimSun"/>
              </a:rPr>
              <a:t>導入</a:t>
            </a:r>
            <a:r>
              <a:rPr sz="1350" spc="-170" dirty="0">
                <a:latin typeface="PMingLiU"/>
                <a:cs typeface="PMingLiU"/>
              </a:rPr>
              <a:t>でリード</a:t>
            </a:r>
            <a:r>
              <a:rPr sz="1350" spc="-110" dirty="0">
                <a:latin typeface="SimSun"/>
                <a:cs typeface="SimSun"/>
              </a:rPr>
              <a:t>管理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54574" y="3348863"/>
            <a:ext cx="17018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latin typeface="SimSun"/>
                <a:cs typeface="SimSun"/>
              </a:rPr>
              <a:t>見込</a:t>
            </a:r>
            <a:r>
              <a:rPr sz="1350" spc="-170" dirty="0">
                <a:latin typeface="PMingLiU"/>
                <a:cs typeface="PMingLiU"/>
              </a:rPr>
              <a:t>み</a:t>
            </a:r>
            <a:r>
              <a:rPr sz="1350" spc="-170" dirty="0">
                <a:latin typeface="SimSun"/>
                <a:cs typeface="SimSun"/>
              </a:rPr>
              <a:t>客</a:t>
            </a:r>
            <a:r>
              <a:rPr sz="1350" spc="-170" dirty="0">
                <a:latin typeface="PMingLiU"/>
                <a:cs typeface="PMingLiU"/>
              </a:rPr>
              <a:t>リストの</a:t>
            </a:r>
            <a:r>
              <a:rPr sz="1350" spc="-130" dirty="0">
                <a:latin typeface="SimSun"/>
                <a:cs typeface="SimSun"/>
              </a:rPr>
              <a:t>可視化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54574" y="3653662"/>
            <a:ext cx="13970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latin typeface="PMingLiU"/>
                <a:cs typeface="PMingLiU"/>
              </a:rPr>
              <a:t>メール</a:t>
            </a:r>
            <a:r>
              <a:rPr sz="1350" spc="-170" dirty="0">
                <a:latin typeface="SimSun"/>
                <a:cs typeface="SimSun"/>
              </a:rPr>
              <a:t>配信</a:t>
            </a:r>
            <a:r>
              <a:rPr sz="1350" spc="-170" dirty="0">
                <a:latin typeface="PMingLiU"/>
                <a:cs typeface="PMingLiU"/>
              </a:rPr>
              <a:t>の</a:t>
            </a:r>
            <a:r>
              <a:rPr sz="1350" spc="-130" dirty="0">
                <a:latin typeface="SimSun"/>
                <a:cs typeface="SimSun"/>
              </a:rPr>
              <a:t>最適化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54574" y="3958462"/>
            <a:ext cx="21183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05" dirty="0">
                <a:solidFill>
                  <a:srgbClr val="093C61"/>
                </a:solidFill>
                <a:latin typeface="Archivo"/>
                <a:cs typeface="Archivo"/>
              </a:rPr>
              <a:t>4</a:t>
            </a:r>
            <a:r>
              <a:rPr sz="1350" b="1" spc="-140" dirty="0">
                <a:solidFill>
                  <a:srgbClr val="093C61"/>
                </a:solidFill>
                <a:latin typeface="BIZ UDPGothic"/>
                <a:cs typeface="BIZ UDPGothic"/>
              </a:rPr>
              <a:t>ヶ月でメール開封率</a:t>
            </a:r>
            <a:r>
              <a:rPr sz="1350" b="1" spc="-125" dirty="0">
                <a:solidFill>
                  <a:srgbClr val="093C61"/>
                </a:solidFill>
                <a:latin typeface="Archivo"/>
                <a:cs typeface="Archivo"/>
              </a:rPr>
              <a:t>45%</a:t>
            </a:r>
            <a:r>
              <a:rPr sz="1350" b="1" spc="-110" dirty="0">
                <a:solidFill>
                  <a:srgbClr val="093C61"/>
                </a:solidFill>
                <a:latin typeface="BIZ UDPGothic"/>
                <a:cs typeface="BIZ UDPGothic"/>
              </a:rPr>
              <a:t>達成</a:t>
            </a:r>
            <a:endParaRPr sz="1350">
              <a:latin typeface="BIZ UDPGothic"/>
              <a:cs typeface="BIZ UDP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54574" y="4257876"/>
            <a:ext cx="2454275" cy="4229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505"/>
              </a:lnSpc>
              <a:spcBef>
                <a:spcPts val="95"/>
              </a:spcBef>
            </a:pPr>
            <a:r>
              <a:rPr sz="1350" spc="-190" dirty="0">
                <a:latin typeface="PMingLiU"/>
                <a:cs typeface="PMingLiU"/>
              </a:rPr>
              <a:t>セミナーで</a:t>
            </a:r>
            <a:r>
              <a:rPr sz="1400" spc="-114" dirty="0">
                <a:latin typeface="Arial"/>
                <a:cs typeface="Arial"/>
              </a:rPr>
              <a:t>200</a:t>
            </a:r>
            <a:r>
              <a:rPr sz="1350" spc="-170" dirty="0">
                <a:latin typeface="SimSun"/>
                <a:cs typeface="SimSun"/>
              </a:rPr>
              <a:t>名</a:t>
            </a:r>
            <a:r>
              <a:rPr sz="1350" spc="-170" dirty="0">
                <a:latin typeface="PMingLiU"/>
                <a:cs typeface="PMingLiU"/>
              </a:rPr>
              <a:t>のリード</a:t>
            </a:r>
            <a:r>
              <a:rPr sz="1350" spc="-110" dirty="0">
                <a:latin typeface="SimSun"/>
                <a:cs typeface="SimSun"/>
              </a:rPr>
              <a:t>獲得</a:t>
            </a:r>
            <a:endParaRPr sz="1350">
              <a:latin typeface="SimSun"/>
              <a:cs typeface="SimSun"/>
            </a:endParaRPr>
          </a:p>
          <a:p>
            <a:pPr marL="40640">
              <a:lnSpc>
                <a:spcPts val="1620"/>
              </a:lnSpc>
            </a:pPr>
            <a:r>
              <a:rPr sz="1500" b="1" spc="-150" dirty="0">
                <a:solidFill>
                  <a:srgbClr val="FFFFFF"/>
                </a:solidFill>
                <a:latin typeface="BIZ UDPGothic"/>
                <a:cs typeface="BIZ UDPGothic"/>
              </a:rPr>
              <a:t>成功事例を本講座にも応用可能</a:t>
            </a:r>
            <a:endParaRPr sz="1500">
              <a:latin typeface="BIZ UDPGothic"/>
              <a:cs typeface="BIZ UDP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08392" y="1098333"/>
            <a:ext cx="1547495" cy="977265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25"/>
              </a:spcBef>
            </a:pPr>
            <a:r>
              <a:rPr sz="2400" spc="430" dirty="0">
                <a:solidFill>
                  <a:srgbClr val="FFFFFF"/>
                </a:solidFill>
                <a:latin typeface="Arial Black"/>
                <a:cs typeface="Arial Black"/>
              </a:rPr>
              <a:t></a:t>
            </a:r>
            <a:endParaRPr sz="2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1700" b="1" spc="-155" dirty="0">
                <a:solidFill>
                  <a:srgbClr val="1D40AF"/>
                </a:solidFill>
                <a:latin typeface="BIZ UDPGothic"/>
                <a:cs typeface="BIZ UDPGothic"/>
              </a:rPr>
              <a:t>複数チャネル活用</a:t>
            </a:r>
            <a:endParaRPr sz="1700">
              <a:latin typeface="BIZ UDPGothic"/>
              <a:cs typeface="BIZ UDP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12175" y="2242134"/>
            <a:ext cx="84836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-50" dirty="0">
                <a:solidFill>
                  <a:srgbClr val="FFFFFF"/>
                </a:solidFill>
                <a:latin typeface="BIZ UDPGothic"/>
                <a:cs typeface="BIZ UDPGothic"/>
              </a:rPr>
              <a:t>成功ポイント</a:t>
            </a:r>
            <a:endParaRPr sz="1200">
              <a:latin typeface="BIZ UDPGothic"/>
              <a:cs typeface="BIZ UDP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40775" y="2771976"/>
            <a:ext cx="192976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5" dirty="0">
                <a:latin typeface="Arial"/>
                <a:cs typeface="Arial"/>
              </a:rPr>
              <a:t>Facebook</a:t>
            </a:r>
            <a:r>
              <a:rPr sz="1350" spc="-170" dirty="0">
                <a:latin typeface="SimSun"/>
                <a:cs typeface="SimSun"/>
              </a:rPr>
              <a:t>広告</a:t>
            </a:r>
            <a:r>
              <a:rPr sz="1350" spc="-170" dirty="0">
                <a:latin typeface="PMingLiU"/>
                <a:cs typeface="PMingLiU"/>
              </a:rPr>
              <a:t>で</a:t>
            </a:r>
            <a:r>
              <a:rPr sz="1350" spc="-150" dirty="0">
                <a:latin typeface="SimSun"/>
                <a:cs typeface="SimSun"/>
              </a:rPr>
              <a:t>新規層開拓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40775" y="3082163"/>
            <a:ext cx="245935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latin typeface="PMingLiU"/>
                <a:cs typeface="PMingLiU"/>
              </a:rPr>
              <a:t>セミナー</a:t>
            </a:r>
            <a:r>
              <a:rPr sz="1350" spc="-170" dirty="0">
                <a:latin typeface="SimSun"/>
                <a:cs typeface="SimSun"/>
              </a:rPr>
              <a:t>情報</a:t>
            </a:r>
            <a:r>
              <a:rPr sz="1350" spc="-180" dirty="0">
                <a:latin typeface="PMingLiU"/>
                <a:cs typeface="PMingLiU"/>
              </a:rPr>
              <a:t>プラットフォーム</a:t>
            </a:r>
            <a:r>
              <a:rPr sz="1350" spc="-110" dirty="0">
                <a:latin typeface="SimSun"/>
                <a:cs typeface="SimSun"/>
              </a:rPr>
              <a:t>活用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40775" y="3386963"/>
            <a:ext cx="21513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80" dirty="0">
                <a:latin typeface="PMingLiU"/>
                <a:cs typeface="PMingLiU"/>
              </a:rPr>
              <a:t>プレスリリース</a:t>
            </a:r>
            <a:r>
              <a:rPr sz="1350" spc="-170" dirty="0">
                <a:latin typeface="SimSun"/>
                <a:cs typeface="SimSun"/>
              </a:rPr>
              <a:t>配信</a:t>
            </a:r>
            <a:r>
              <a:rPr sz="1350" spc="-170" dirty="0">
                <a:latin typeface="PMingLiU"/>
                <a:cs typeface="PMingLiU"/>
              </a:rPr>
              <a:t>で</a:t>
            </a:r>
            <a:r>
              <a:rPr sz="1350" spc="-140" dirty="0">
                <a:latin typeface="SimSun"/>
                <a:cs typeface="SimSun"/>
              </a:rPr>
              <a:t>認知拡大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40775" y="3691762"/>
            <a:ext cx="20066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70" dirty="0">
                <a:latin typeface="SimSun"/>
                <a:cs typeface="SimSun"/>
              </a:rPr>
              <a:t>休眠顧客</a:t>
            </a:r>
            <a:r>
              <a:rPr sz="1350" spc="-170" dirty="0">
                <a:latin typeface="PMingLiU"/>
                <a:cs typeface="PMingLiU"/>
              </a:rPr>
              <a:t>へのアプローチ</a:t>
            </a:r>
            <a:r>
              <a:rPr sz="1350" spc="-110" dirty="0">
                <a:latin typeface="SimSun"/>
                <a:cs typeface="SimSun"/>
              </a:rPr>
              <a:t>強化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40775" y="3996562"/>
            <a:ext cx="19316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30" dirty="0">
                <a:solidFill>
                  <a:srgbClr val="093C61"/>
                </a:solidFill>
                <a:latin typeface="BIZ UDPGothic"/>
                <a:cs typeface="BIZ UDPGothic"/>
              </a:rPr>
              <a:t>セミナー参加者</a:t>
            </a:r>
            <a:r>
              <a:rPr sz="1350" b="1" spc="-80" dirty="0">
                <a:solidFill>
                  <a:srgbClr val="093C61"/>
                </a:solidFill>
                <a:latin typeface="Archivo"/>
                <a:cs typeface="Archivo"/>
              </a:rPr>
              <a:t>1.5</a:t>
            </a:r>
            <a:r>
              <a:rPr sz="1350" b="1" spc="-140" dirty="0">
                <a:solidFill>
                  <a:srgbClr val="093C61"/>
                </a:solidFill>
                <a:latin typeface="BIZ UDPGothic"/>
                <a:cs typeface="BIZ UDPGothic"/>
              </a:rPr>
              <a:t>倍に増加</a:t>
            </a:r>
            <a:endParaRPr sz="1350">
              <a:latin typeface="BIZ UDPGothic"/>
              <a:cs typeface="BIZ UDP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687</Words>
  <Application>Microsoft Office PowerPoint</Application>
  <PresentationFormat>ユーザー設定</PresentationFormat>
  <Paragraphs>323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39" baseType="lpstr">
      <vt:lpstr>Archivo</vt:lpstr>
      <vt:lpstr>BIZ UDPGothic</vt:lpstr>
      <vt:lpstr>DejaVu Sans</vt:lpstr>
      <vt:lpstr>DejaVu Sans Condensed</vt:lpstr>
      <vt:lpstr>Dotum</vt:lpstr>
      <vt:lpstr>PMingLiU</vt:lpstr>
      <vt:lpstr>SimSun</vt:lpstr>
      <vt:lpstr>Meiryo</vt:lpstr>
      <vt:lpstr>Arial</vt:lpstr>
      <vt:lpstr>Arial Black</vt:lpstr>
      <vt:lpstr>Calibri</vt:lpstr>
      <vt:lpstr>Cambria</vt:lpstr>
      <vt:lpstr>Georgia</vt:lpstr>
      <vt:lpstr>IBM Plex Sans Medium</vt:lpstr>
      <vt:lpstr>Lucida Sans</vt:lpstr>
      <vt:lpstr>Lucida Sans Unicode</vt:lpstr>
      <vt:lpstr>News Gothic MT</vt:lpstr>
      <vt:lpstr>Nunito</vt:lpstr>
      <vt:lpstr>Segoe UI Symbol</vt:lpstr>
      <vt:lpstr>Tahoma</vt:lpstr>
      <vt:lpstr>Times New Roman</vt:lpstr>
      <vt:lpstr>Trebuchet MS</vt:lpstr>
      <vt:lpstr>Verdana</vt:lpstr>
      <vt:lpstr>Office Theme</vt:lpstr>
      <vt:lpstr>ブレンディッドラーニング基本講座PERSOL 総合研究所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現状の課題分析</vt:lpstr>
      <vt:lpstr>ファネル各段階での具体的な課題</vt:lpstr>
      <vt:lpstr>成功事例から 学ぶヒント</vt:lpstr>
      <vt:lpstr>集客拡大のための施策提案（全体戦略）</vt:lpstr>
      <vt:lpstr>PERSOL 総合研究所</vt:lpstr>
      <vt:lpstr>オンラインイベント‧動画コンテンツの活用</vt:lpstr>
      <vt:lpstr>コミュニティ醸成策</vt:lpstr>
      <vt:lpstr>年間プロモーション計画</vt:lpstr>
      <vt:lpstr>まとめと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壽美子 福永</cp:lastModifiedBy>
  <cp:revision>1</cp:revision>
  <dcterms:created xsi:type="dcterms:W3CDTF">2025-05-15T22:57:45Z</dcterms:created>
  <dcterms:modified xsi:type="dcterms:W3CDTF">2025-05-15T23:00:14Z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2025-05-15T00:00:00Z</vt:filetime>
  </property>
  <property fmtid="{D5CDD505-2E9C-101B-9397-08002B2CF9AE}" pid="3" name="Producer">
    <vt:lpwstr>pypdf</vt:lpwstr>
  </property>
  <property fmtid="{D5CDD505-2E9C-101B-9397-08002B2CF9AE}" pid="4" name="LastSaved">
    <vt:filetime>2025-05-15T00:00:00Z</vt:filetime>
  </property>
</Properties>
</file>